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257" r:id="rId3"/>
    <p:sldId id="392" r:id="rId4"/>
    <p:sldId id="327" r:id="rId5"/>
    <p:sldId id="301" r:id="rId6"/>
    <p:sldId id="258" r:id="rId7"/>
    <p:sldId id="394" r:id="rId8"/>
    <p:sldId id="260" r:id="rId9"/>
    <p:sldId id="302" r:id="rId10"/>
    <p:sldId id="305" r:id="rId11"/>
    <p:sldId id="306" r:id="rId12"/>
    <p:sldId id="313" r:id="rId13"/>
    <p:sldId id="307" r:id="rId14"/>
    <p:sldId id="259" r:id="rId15"/>
    <p:sldId id="311" r:id="rId16"/>
    <p:sldId id="303" r:id="rId17"/>
    <p:sldId id="304" r:id="rId18"/>
    <p:sldId id="312" r:id="rId19"/>
    <p:sldId id="261" r:id="rId20"/>
    <p:sldId id="431" r:id="rId21"/>
    <p:sldId id="420" r:id="rId22"/>
    <p:sldId id="262" r:id="rId23"/>
    <p:sldId id="440" r:id="rId24"/>
    <p:sldId id="263" r:id="rId25"/>
    <p:sldId id="264" r:id="rId26"/>
    <p:sldId id="265" r:id="rId27"/>
    <p:sldId id="266" r:id="rId28"/>
    <p:sldId id="399" r:id="rId29"/>
    <p:sldId id="403" r:id="rId30"/>
    <p:sldId id="400" r:id="rId31"/>
    <p:sldId id="267" r:id="rId32"/>
    <p:sldId id="308" r:id="rId33"/>
    <p:sldId id="309" r:id="rId34"/>
    <p:sldId id="310" r:id="rId35"/>
    <p:sldId id="269" r:id="rId36"/>
    <p:sldId id="314" r:id="rId37"/>
    <p:sldId id="413" r:id="rId38"/>
    <p:sldId id="316" r:id="rId39"/>
    <p:sldId id="320" r:id="rId40"/>
    <p:sldId id="383" r:id="rId41"/>
    <p:sldId id="270" r:id="rId42"/>
    <p:sldId id="273" r:id="rId43"/>
    <p:sldId id="321" r:id="rId44"/>
    <p:sldId id="268" r:id="rId45"/>
    <p:sldId id="390" r:id="rId46"/>
    <p:sldId id="295" r:id="rId47"/>
    <p:sldId id="276" r:id="rId48"/>
    <p:sldId id="296" r:id="rId49"/>
    <p:sldId id="297" r:id="rId50"/>
    <p:sldId id="290" r:id="rId51"/>
    <p:sldId id="271" r:id="rId52"/>
    <p:sldId id="272" r:id="rId53"/>
    <p:sldId id="324" r:id="rId54"/>
    <p:sldId id="323" r:id="rId55"/>
    <p:sldId id="299" r:id="rId56"/>
    <p:sldId id="275" r:id="rId57"/>
    <p:sldId id="391" r:id="rId58"/>
    <p:sldId id="336" r:id="rId59"/>
    <p:sldId id="401" r:id="rId60"/>
    <p:sldId id="396" r:id="rId61"/>
    <p:sldId id="277" r:id="rId62"/>
    <p:sldId id="334" r:id="rId63"/>
    <p:sldId id="278" r:id="rId64"/>
    <p:sldId id="398" r:id="rId65"/>
    <p:sldId id="282" r:id="rId66"/>
    <p:sldId id="397" r:id="rId67"/>
    <p:sldId id="283" r:id="rId68"/>
    <p:sldId id="274" r:id="rId69"/>
    <p:sldId id="279" r:id="rId70"/>
    <p:sldId id="280" r:id="rId71"/>
    <p:sldId id="286" r:id="rId72"/>
    <p:sldId id="285" r:id="rId73"/>
    <p:sldId id="288" r:id="rId74"/>
    <p:sldId id="284" r:id="rId75"/>
    <p:sldId id="287" r:id="rId76"/>
    <p:sldId id="289" r:id="rId77"/>
    <p:sldId id="291" r:id="rId78"/>
    <p:sldId id="281" r:id="rId79"/>
    <p:sldId id="319" r:id="rId80"/>
    <p:sldId id="298" r:id="rId81"/>
    <p:sldId id="315" r:id="rId82"/>
    <p:sldId id="317" r:id="rId83"/>
    <p:sldId id="292" r:id="rId84"/>
    <p:sldId id="294" r:id="rId85"/>
    <p:sldId id="293" r:id="rId86"/>
    <p:sldId id="318" r:id="rId87"/>
    <p:sldId id="438" r:id="rId88"/>
    <p:sldId id="325" r:id="rId89"/>
    <p:sldId id="335" r:id="rId90"/>
    <p:sldId id="439" r:id="rId91"/>
    <p:sldId id="328" r:id="rId92"/>
    <p:sldId id="329" r:id="rId93"/>
    <p:sldId id="330" r:id="rId94"/>
    <p:sldId id="331" r:id="rId95"/>
    <p:sldId id="300" r:id="rId96"/>
  </p:sldIdLst>
  <p:sldSz cx="9144000" cy="6858000" type="screen4x3"/>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1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L"/>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C41FAD-B368-42CA-9339-C8D6449DBA08}" type="datetimeFigureOut">
              <a:rPr lang="es-CL" smtClean="0"/>
              <a:pPr/>
              <a:t>24-08-2022</a:t>
            </a:fld>
            <a:endParaRPr lang="es-CL"/>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L"/>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L"/>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0B08E5-375F-4928-9017-B346E7C5A21A}" type="slidenum">
              <a:rPr lang="es-CL" smtClean="0"/>
              <a:pPr/>
              <a:t>‹Nº›</a:t>
            </a:fld>
            <a:endParaRPr lang="es-C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CL" dirty="0"/>
          </a:p>
        </p:txBody>
      </p:sp>
      <p:sp>
        <p:nvSpPr>
          <p:cNvPr id="4" name="3 Marcador de número de diapositiva"/>
          <p:cNvSpPr>
            <a:spLocks noGrp="1"/>
          </p:cNvSpPr>
          <p:nvPr>
            <p:ph type="sldNum" sz="quarter" idx="10"/>
          </p:nvPr>
        </p:nvSpPr>
        <p:spPr/>
        <p:txBody>
          <a:bodyPr/>
          <a:lstStyle/>
          <a:p>
            <a:fld id="{1C0B08E5-375F-4928-9017-B346E7C5A21A}" type="slidenum">
              <a:rPr lang="es-CL" smtClean="0"/>
              <a:pPr/>
              <a:t>5</a:t>
            </a:fld>
            <a:endParaRPr lang="es-C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L"/>
          </a:p>
        </p:txBody>
      </p:sp>
      <p:sp>
        <p:nvSpPr>
          <p:cNvPr id="4" name="3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5" name="4 Marcador de pie de página"/>
          <p:cNvSpPr>
            <a:spLocks noGrp="1"/>
          </p:cNvSpPr>
          <p:nvPr>
            <p:ph type="ftr" sz="quarter" idx="11"/>
          </p:nvPr>
        </p:nvSpPr>
        <p:spPr/>
        <p:txBody>
          <a:bodyPr/>
          <a:lstStyle/>
          <a:p>
            <a:endParaRPr lang="es-CL"/>
          </a:p>
        </p:txBody>
      </p:sp>
      <p:sp>
        <p:nvSpPr>
          <p:cNvPr id="6" name="5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6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8" name="7 Marcador de pie de página"/>
          <p:cNvSpPr>
            <a:spLocks noGrp="1"/>
          </p:cNvSpPr>
          <p:nvPr>
            <p:ph type="ftr" sz="quarter" idx="11"/>
          </p:nvPr>
        </p:nvSpPr>
        <p:spPr/>
        <p:txBody>
          <a:bodyPr/>
          <a:lstStyle/>
          <a:p>
            <a:endParaRPr lang="es-CL"/>
          </a:p>
        </p:txBody>
      </p:sp>
      <p:sp>
        <p:nvSpPr>
          <p:cNvPr id="9" name="8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4" name="3 Marcador de pie de página"/>
          <p:cNvSpPr>
            <a:spLocks noGrp="1"/>
          </p:cNvSpPr>
          <p:nvPr>
            <p:ph type="ftr" sz="quarter" idx="11"/>
          </p:nvPr>
        </p:nvSpPr>
        <p:spPr/>
        <p:txBody>
          <a:bodyPr/>
          <a:lstStyle/>
          <a:p>
            <a:endParaRPr lang="es-CL"/>
          </a:p>
        </p:txBody>
      </p:sp>
      <p:sp>
        <p:nvSpPr>
          <p:cNvPr id="5" name="4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3" name="2 Marcador de pie de página"/>
          <p:cNvSpPr>
            <a:spLocks noGrp="1"/>
          </p:cNvSpPr>
          <p:nvPr>
            <p:ph type="ftr" sz="quarter" idx="11"/>
          </p:nvPr>
        </p:nvSpPr>
        <p:spPr/>
        <p:txBody>
          <a:bodyPr/>
          <a:lstStyle/>
          <a:p>
            <a:endParaRPr lang="es-CL"/>
          </a:p>
        </p:txBody>
      </p:sp>
      <p:sp>
        <p:nvSpPr>
          <p:cNvPr id="4" name="3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3F8CB78-DCFE-4495-899B-B40C4D590464}" type="datetimeFigureOut">
              <a:rPr lang="es-CL" smtClean="0"/>
              <a:pPr/>
              <a:t>24-08-2022</a:t>
            </a:fld>
            <a:endParaRPr lang="es-CL"/>
          </a:p>
        </p:txBody>
      </p:sp>
      <p:sp>
        <p:nvSpPr>
          <p:cNvPr id="6" name="5 Marcador de pie de página"/>
          <p:cNvSpPr>
            <a:spLocks noGrp="1"/>
          </p:cNvSpPr>
          <p:nvPr>
            <p:ph type="ftr" sz="quarter" idx="11"/>
          </p:nvPr>
        </p:nvSpPr>
        <p:spPr/>
        <p:txBody>
          <a:bodyPr/>
          <a:lstStyle/>
          <a:p>
            <a:endParaRPr lang="es-CL"/>
          </a:p>
        </p:txBody>
      </p:sp>
      <p:sp>
        <p:nvSpPr>
          <p:cNvPr id="7" name="6 Marcador de número de diapositiva"/>
          <p:cNvSpPr>
            <a:spLocks noGrp="1"/>
          </p:cNvSpPr>
          <p:nvPr>
            <p:ph type="sldNum" sz="quarter" idx="12"/>
          </p:nvPr>
        </p:nvSpPr>
        <p:spPr/>
        <p:txBody>
          <a:bodyPr/>
          <a:lstStyle/>
          <a:p>
            <a:fld id="{B46951D0-8AF4-4E69-B14F-BA1C9577865A}" type="slidenum">
              <a:rPr lang="es-CL" smtClean="0"/>
              <a:pPr/>
              <a:t>‹Nº›</a:t>
            </a:fld>
            <a:endParaRPr lang="es-C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F8CB78-DCFE-4495-899B-B40C4D590464}" type="datetimeFigureOut">
              <a:rPr lang="es-CL" smtClean="0"/>
              <a:pPr/>
              <a:t>24-08-2022</a:t>
            </a:fld>
            <a:endParaRPr lang="es-CL"/>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6951D0-8AF4-4E69-B14F-BA1C9577865A}" type="slidenum">
              <a:rPr lang="es-CL" smtClean="0"/>
              <a:pPr/>
              <a:t>‹Nº›</a:t>
            </a:fld>
            <a:endParaRPr lang="es-C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como-funciona.co/un-caliper-de-freno/" TargetMode="External"/><Relationship Id="rId2" Type="http://schemas.openxmlformats.org/officeDocument/2006/relationships/hyperlink" Target="http://como-funciona.co/una-bomba-de-frenos/" TargetMode="External"/><Relationship Id="rId1" Type="http://schemas.openxmlformats.org/officeDocument/2006/relationships/slideLayout" Target="../slideLayouts/slideLayout2.xml"/><Relationship Id="rId4" Type="http://schemas.openxmlformats.org/officeDocument/2006/relationships/hyperlink" Target="http://como-funciona.co/un-servofreno/"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hyperlink" Target="https://www.youtube.com/watch?v=2s-xdq2C5vs" TargetMode="External"/><Relationship Id="rId3" Type="http://schemas.openxmlformats.org/officeDocument/2006/relationships/hyperlink" Target="https://www.youtube.com/watch?v=jjPoNK7eGzE" TargetMode="External"/><Relationship Id="rId7" Type="http://schemas.openxmlformats.org/officeDocument/2006/relationships/hyperlink" Target="https://como-funciona.co/un-servofreno/" TargetMode="External"/><Relationship Id="rId12" Type="http://schemas.openxmlformats.org/officeDocument/2006/relationships/hyperlink" Target="https://www.youtube.com/watch?v=TOcgrrYpr-E"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youtube.com/watch?v=wfnXeBqwdB8" TargetMode="External"/><Relationship Id="rId11" Type="http://schemas.openxmlformats.org/officeDocument/2006/relationships/hyperlink" Target="https://www.youtube.com/watch?v=6JBwHk7XGks" TargetMode="External"/><Relationship Id="rId5" Type="http://schemas.openxmlformats.org/officeDocument/2006/relationships/hyperlink" Target="https://www.youtube.com/watch?v=orNR6uqffXY" TargetMode="External"/><Relationship Id="rId10" Type="http://schemas.openxmlformats.org/officeDocument/2006/relationships/hyperlink" Target="https://www.youtube.com/watch?v=aI-193JGp6g" TargetMode="External"/><Relationship Id="rId4" Type="http://schemas.openxmlformats.org/officeDocument/2006/relationships/hyperlink" Target="https://www.youtube.com/watch?v=4Ke_qt-Vs7w" TargetMode="External"/><Relationship Id="rId9" Type="http://schemas.openxmlformats.org/officeDocument/2006/relationships/hyperlink" Target="https://www.youtube.com/watch?v=SLFJdbnnhds&amp;pbjreload=101"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68.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7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8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hyperlink" Target="https://www.youtube.com/watch?v=ka8PpQFDRR0"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2050" name="Rectangle 2"/>
          <p:cNvSpPr>
            <a:spLocks noChangeArrowheads="1"/>
          </p:cNvSpPr>
          <p:nvPr/>
        </p:nvSpPr>
        <p:spPr bwMode="auto">
          <a:xfrm>
            <a:off x="323850" y="332657"/>
            <a:ext cx="8568630" cy="720079"/>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4000" b="1" i="0" u="none" strike="noStrike" cap="none" normalizeH="0" baseline="0" dirty="0">
                <a:ln>
                  <a:noFill/>
                </a:ln>
                <a:solidFill>
                  <a:schemeClr val="tx1"/>
                </a:solidFill>
                <a:effectLst/>
                <a:latin typeface="Calibri" pitchFamily="34" charset="0"/>
                <a:cs typeface="Arial" pitchFamily="34" charset="0"/>
              </a:rPr>
              <a:t>EL  SISTEMA  DE  FRENOS  HIDRÁULICOS</a:t>
            </a:r>
            <a:endParaRPr kumimoji="0" lang="es-CL" sz="2000" b="0" i="0" u="none" strike="noStrike" cap="none" normalizeH="0" baseline="0" dirty="0">
              <a:ln>
                <a:noFill/>
              </a:ln>
              <a:solidFill>
                <a:schemeClr val="tx1"/>
              </a:solidFill>
              <a:effectLst/>
              <a:latin typeface="Arial" pitchFamily="34" charset="0"/>
              <a:cs typeface="Arial" pitchFamily="34" charset="0"/>
            </a:endParaRPr>
          </a:p>
        </p:txBody>
      </p:sp>
      <p:sp>
        <p:nvSpPr>
          <p:cNvPr id="1027" name="Rectangle 3"/>
          <p:cNvSpPr>
            <a:spLocks noChangeArrowheads="1"/>
          </p:cNvSpPr>
          <p:nvPr/>
        </p:nvSpPr>
        <p:spPr bwMode="auto">
          <a:xfrm>
            <a:off x="371474" y="4077072"/>
            <a:ext cx="8376989" cy="252028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b="1" i="0" u="none" strike="noStrike" cap="none" normalizeH="0" baseline="0" dirty="0">
                <a:ln>
                  <a:noFill/>
                </a:ln>
                <a:solidFill>
                  <a:srgbClr val="222222"/>
                </a:solidFill>
                <a:effectLst/>
                <a:latin typeface="Verdana" pitchFamily="34" charset="0"/>
                <a:cs typeface="Arial" pitchFamily="34" charset="0"/>
              </a:rPr>
              <a:t>Raúl  Patricio Fuenzalida Varas </a:t>
            </a:r>
            <a:br>
              <a:rPr kumimoji="0" lang="es-CL" b="1" i="0" u="none" strike="noStrike" cap="none" normalizeH="0" baseline="0" dirty="0">
                <a:ln>
                  <a:noFill/>
                </a:ln>
                <a:solidFill>
                  <a:srgbClr val="222222"/>
                </a:solidFill>
                <a:effectLst/>
                <a:latin typeface="Verdana" pitchFamily="34" charset="0"/>
                <a:cs typeface="Arial" pitchFamily="34" charset="0"/>
              </a:rPr>
            </a:br>
            <a:r>
              <a:rPr kumimoji="0" lang="es-CL" b="1" i="0" u="none" strike="noStrike" cap="none" normalizeH="0" baseline="0" dirty="0">
                <a:ln>
                  <a:noFill/>
                </a:ln>
                <a:solidFill>
                  <a:srgbClr val="222222"/>
                </a:solidFill>
                <a:effectLst/>
                <a:latin typeface="Verdana" pitchFamily="34" charset="0"/>
                <a:cs typeface="Arial" pitchFamily="34" charset="0"/>
              </a:rPr>
              <a:t>Técnico Automotriz  Nivel Superior</a:t>
            </a:r>
            <a:br>
              <a:rPr kumimoji="0" lang="es-CL" b="1" i="0" u="none" strike="noStrike" cap="none" normalizeH="0" baseline="0" dirty="0">
                <a:ln>
                  <a:noFill/>
                </a:ln>
                <a:solidFill>
                  <a:srgbClr val="222222"/>
                </a:solidFill>
                <a:effectLst/>
                <a:latin typeface="Verdana" pitchFamily="34" charset="0"/>
                <a:cs typeface="Arial" pitchFamily="34" charset="0"/>
              </a:rPr>
            </a:br>
            <a:r>
              <a:rPr kumimoji="0" lang="es-CL" b="1" i="0" u="none" strike="noStrike" cap="none" normalizeH="0" baseline="0" dirty="0">
                <a:ln>
                  <a:noFill/>
                </a:ln>
                <a:solidFill>
                  <a:srgbClr val="222222"/>
                </a:solidFill>
                <a:effectLst/>
                <a:latin typeface="Verdana" pitchFamily="34" charset="0"/>
                <a:cs typeface="Arial" pitchFamily="34" charset="0"/>
              </a:rPr>
              <a:t>Universidad Tecnológica de Chile  - INACAP</a:t>
            </a:r>
            <a:br>
              <a:rPr kumimoji="0" lang="es-CL" b="1" i="0" u="none" strike="noStrike" cap="none" normalizeH="0" baseline="0" dirty="0">
                <a:ln>
                  <a:noFill/>
                </a:ln>
                <a:solidFill>
                  <a:srgbClr val="222222"/>
                </a:solidFill>
                <a:effectLst/>
                <a:latin typeface="Verdana" pitchFamily="34" charset="0"/>
                <a:cs typeface="Arial" pitchFamily="34" charset="0"/>
              </a:rPr>
            </a:br>
            <a:r>
              <a:rPr kumimoji="0" lang="es-CL" b="1" i="0" u="none" strike="noStrike" cap="none" normalizeH="0" baseline="0" dirty="0">
                <a:ln>
                  <a:noFill/>
                </a:ln>
                <a:solidFill>
                  <a:srgbClr val="222222"/>
                </a:solidFill>
                <a:effectLst/>
                <a:latin typeface="Verdana" pitchFamily="34" charset="0"/>
                <a:cs typeface="Arial" pitchFamily="34" charset="0"/>
              </a:rPr>
              <a:t>Profesor de Mecánica Automotriz -INACAP</a:t>
            </a:r>
            <a:br>
              <a:rPr kumimoji="0" lang="es-CL" b="1" i="0" u="none" strike="noStrike" cap="none" normalizeH="0" baseline="0" dirty="0">
                <a:ln>
                  <a:noFill/>
                </a:ln>
                <a:solidFill>
                  <a:srgbClr val="222222"/>
                </a:solidFill>
                <a:effectLst/>
                <a:latin typeface="Verdana" pitchFamily="34" charset="0"/>
                <a:cs typeface="Arial" pitchFamily="34" charset="0"/>
              </a:rPr>
            </a:br>
            <a:r>
              <a:rPr kumimoji="0" lang="es-CL" b="1" i="0" u="none" strike="noStrike" cap="none" normalizeH="0" baseline="0" dirty="0">
                <a:ln>
                  <a:noFill/>
                </a:ln>
                <a:solidFill>
                  <a:srgbClr val="222222"/>
                </a:solidFill>
                <a:effectLst/>
                <a:latin typeface="Verdana" pitchFamily="34" charset="0"/>
                <a:cs typeface="Arial" pitchFamily="34" charset="0"/>
              </a:rPr>
              <a:t>Profesor de Enseñanza Media Técnico Profesional </a:t>
            </a:r>
            <a:br>
              <a:rPr kumimoji="0" lang="es-CL" b="1" i="0" u="none" strike="noStrike" cap="none" normalizeH="0" baseline="0" dirty="0">
                <a:ln>
                  <a:noFill/>
                </a:ln>
                <a:solidFill>
                  <a:srgbClr val="222222"/>
                </a:solidFill>
                <a:effectLst/>
                <a:latin typeface="Verdana" pitchFamily="34" charset="0"/>
                <a:cs typeface="Arial" pitchFamily="34" charset="0"/>
              </a:rPr>
            </a:br>
            <a:r>
              <a:rPr kumimoji="0" lang="es-CL" b="1" i="0" u="none" strike="noStrike" cap="none" normalizeH="0" baseline="0" dirty="0">
                <a:ln>
                  <a:noFill/>
                </a:ln>
                <a:solidFill>
                  <a:srgbClr val="222222"/>
                </a:solidFill>
                <a:effectLst/>
                <a:latin typeface="Verdana" pitchFamily="34" charset="0"/>
                <a:cs typeface="Arial" pitchFamily="34" charset="0"/>
              </a:rPr>
              <a:t>Universidad Metropolitana de Ciencias de la Educación - UMCE</a:t>
            </a:r>
            <a:br>
              <a:rPr kumimoji="0" lang="es-CL" b="1" i="0" u="none" strike="noStrike" cap="none" normalizeH="0" baseline="0" dirty="0">
                <a:ln>
                  <a:noFill/>
                </a:ln>
                <a:solidFill>
                  <a:srgbClr val="222222"/>
                </a:solidFill>
                <a:effectLst/>
                <a:latin typeface="Verdana" pitchFamily="34" charset="0"/>
                <a:cs typeface="Arial" pitchFamily="34" charset="0"/>
              </a:rPr>
            </a:br>
            <a:r>
              <a:rPr kumimoji="0" lang="es-CL" b="1" i="0" u="none" strike="noStrike" cap="none" normalizeH="0" baseline="0" dirty="0">
                <a:ln>
                  <a:noFill/>
                </a:ln>
                <a:solidFill>
                  <a:srgbClr val="222222"/>
                </a:solidFill>
                <a:effectLst/>
                <a:latin typeface="Verdana" pitchFamily="34" charset="0"/>
                <a:cs typeface="Arial" pitchFamily="34" charset="0"/>
              </a:rPr>
              <a:t>Post- titulo en Educación  Tecnológica </a:t>
            </a:r>
            <a:br>
              <a:rPr kumimoji="0" lang="es-CL" b="1" i="0" u="none" strike="noStrike" cap="none" normalizeH="0" baseline="0" dirty="0">
                <a:ln>
                  <a:noFill/>
                </a:ln>
                <a:solidFill>
                  <a:srgbClr val="222222"/>
                </a:solidFill>
                <a:effectLst/>
                <a:latin typeface="Verdana" pitchFamily="34" charset="0"/>
                <a:cs typeface="Arial" pitchFamily="34" charset="0"/>
              </a:rPr>
            </a:br>
            <a:r>
              <a:rPr kumimoji="0" lang="es-CL" b="1" i="0" u="none" strike="noStrike" cap="none" normalizeH="0" baseline="0" dirty="0">
                <a:ln>
                  <a:noFill/>
                </a:ln>
                <a:solidFill>
                  <a:srgbClr val="222222"/>
                </a:solidFill>
                <a:effectLst/>
                <a:latin typeface="Verdana" pitchFamily="34" charset="0"/>
                <a:cs typeface="Arial" pitchFamily="34" charset="0"/>
              </a:rPr>
              <a:t>Universidad Tecnológica Metropolitana – UTEM</a:t>
            </a:r>
            <a:br>
              <a:rPr kumimoji="0" lang="es-CL" sz="2800" b="1" i="0" u="none" strike="noStrike" cap="none" normalizeH="0" baseline="0" dirty="0">
                <a:ln>
                  <a:noFill/>
                </a:ln>
                <a:solidFill>
                  <a:srgbClr val="000000"/>
                </a:solidFill>
                <a:effectLst/>
                <a:latin typeface="Arial" pitchFamily="34"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pic>
        <p:nvPicPr>
          <p:cNvPr id="1029" name="Picture 5" descr="Sistema de frenos tradicional vs frenos ABS – Autoescuela | El ..."/>
          <p:cNvPicPr>
            <a:picLocks noChangeAspect="1" noChangeArrowheads="1"/>
          </p:cNvPicPr>
          <p:nvPr/>
        </p:nvPicPr>
        <p:blipFill>
          <a:blip r:embed="rId2" cstate="print"/>
          <a:srcRect/>
          <a:stretch>
            <a:fillRect/>
          </a:stretch>
        </p:blipFill>
        <p:spPr bwMode="auto">
          <a:xfrm>
            <a:off x="2267744" y="1124744"/>
            <a:ext cx="3816424" cy="277326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65538" name="Picture 2" descr="Brake - FRENOS PRINCIPIOS"/>
          <p:cNvPicPr>
            <a:picLocks noChangeAspect="1" noChangeArrowheads="1"/>
          </p:cNvPicPr>
          <p:nvPr/>
        </p:nvPicPr>
        <p:blipFill>
          <a:blip r:embed="rId2" cstate="print"/>
          <a:srcRect/>
          <a:stretch>
            <a:fillRect/>
          </a:stretch>
        </p:blipFill>
        <p:spPr bwMode="auto">
          <a:xfrm>
            <a:off x="395536" y="260648"/>
            <a:ext cx="8523010" cy="626469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64514" name="Picture 2" descr="La importancia del sistema de frenos en el automóvil -"/>
          <p:cNvPicPr>
            <a:picLocks noChangeAspect="1" noChangeArrowheads="1"/>
          </p:cNvPicPr>
          <p:nvPr/>
        </p:nvPicPr>
        <p:blipFill>
          <a:blip r:embed="rId2" cstate="print"/>
          <a:srcRect/>
          <a:stretch>
            <a:fillRect/>
          </a:stretch>
        </p:blipFill>
        <p:spPr bwMode="auto">
          <a:xfrm>
            <a:off x="467544" y="476672"/>
            <a:ext cx="8107768" cy="576064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70657" name="Rectangle 1"/>
          <p:cNvSpPr>
            <a:spLocks noChangeArrowheads="1"/>
          </p:cNvSpPr>
          <p:nvPr/>
        </p:nvSpPr>
        <p:spPr bwMode="auto">
          <a:xfrm>
            <a:off x="523874" y="260648"/>
            <a:ext cx="8152581" cy="6264696"/>
          </a:xfrm>
          <a:prstGeom prst="rect">
            <a:avLst/>
          </a:prstGeom>
          <a:solidFill>
            <a:srgbClr val="FFFF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ts val="500"/>
              </a:spcBef>
              <a:spcAft>
                <a:spcPts val="1125"/>
              </a:spcAft>
              <a:buClrTx/>
              <a:buSzTx/>
              <a:buFontTx/>
              <a:buNone/>
              <a:tabLst/>
            </a:pPr>
            <a:r>
              <a:rPr kumimoji="0" lang="es-CL" sz="2000" b="1" i="0" u="sng" strike="noStrike" cap="none" normalizeH="0" baseline="0" noProof="1">
                <a:ln>
                  <a:noFill/>
                </a:ln>
                <a:solidFill>
                  <a:schemeClr val="tx1"/>
                </a:solidFill>
                <a:effectLst/>
                <a:latin typeface="Times New Roman" pitchFamily="18" charset="0"/>
                <a:cs typeface="Arial" pitchFamily="34" charset="0"/>
              </a:rPr>
              <a:t>FUNCIONAMIENTO DEL SISTEMA DE FRENOS HIDRÁULICOS</a:t>
            </a:r>
            <a:br>
              <a:rPr kumimoji="0" lang="es-CL" sz="2000" b="1" i="0" u="none" strike="noStrike" cap="none" normalizeH="0" baseline="0" noProof="1">
                <a:ln>
                  <a:noFill/>
                </a:ln>
                <a:solidFill>
                  <a:schemeClr val="tx1"/>
                </a:solidFill>
                <a:effectLst/>
                <a:latin typeface="Times New Roman" pitchFamily="18" charset="0"/>
                <a:cs typeface="Arial" pitchFamily="34" charset="0"/>
              </a:rPr>
            </a:br>
            <a:r>
              <a:rPr kumimoji="0" lang="es-CL" sz="2400" b="1" i="0" u="none" strike="noStrike" cap="none" normalizeH="0" baseline="0" dirty="0">
                <a:ln>
                  <a:noFill/>
                </a:ln>
                <a:solidFill>
                  <a:srgbClr val="626262"/>
                </a:solidFill>
                <a:effectLst/>
                <a:latin typeface="Arial" pitchFamily="34" charset="0"/>
                <a:cs typeface="Arial" pitchFamily="34" charset="0"/>
              </a:rPr>
              <a:t>Al pisar el pedal del freno, un pistón ubicado dentro del cilindro maestro se desplaza ejerciendo presión sobre el líquido. Este, a su vez, transmite dicha fuerza hasta los cilindros de rueda, cuyos pistones se encargan de empujar las pastillas y las bandas contra los discos y campanas, respectivamente.</a:t>
            </a:r>
          </a:p>
          <a:p>
            <a:pPr marL="0" marR="0" lvl="0" indent="0" algn="l" defTabSz="914400" rtl="0" eaLnBrk="1" fontAlgn="base" latinLnBrk="0" hangingPunct="1">
              <a:lnSpc>
                <a:spcPct val="100000"/>
              </a:lnSpc>
              <a:spcBef>
                <a:spcPts val="500"/>
              </a:spcBef>
              <a:spcAft>
                <a:spcPts val="1125"/>
              </a:spcAft>
              <a:buClrTx/>
              <a:buSzTx/>
              <a:buFontTx/>
              <a:buNone/>
              <a:tabLst/>
            </a:pPr>
            <a:r>
              <a:rPr kumimoji="0" lang="es-CL" sz="2400" b="1" i="0" u="none" strike="noStrike" cap="none" normalizeH="0" baseline="0" dirty="0">
                <a:ln>
                  <a:noFill/>
                </a:ln>
                <a:solidFill>
                  <a:srgbClr val="626262"/>
                </a:solidFill>
                <a:effectLst/>
                <a:latin typeface="Arial" pitchFamily="34" charset="0"/>
                <a:cs typeface="Arial" pitchFamily="34" charset="0"/>
              </a:rPr>
              <a:t>Cuando se suelta el pedal del freno baja la presión del líquido y los resortes de las zapatas pierden tensión, volviendo todo a su posición normal.</a:t>
            </a:r>
          </a:p>
          <a:p>
            <a:pPr marL="0" marR="0" lvl="0" indent="0" algn="l" defTabSz="914400" rtl="0" eaLnBrk="1" fontAlgn="base" latinLnBrk="0" hangingPunct="1">
              <a:lnSpc>
                <a:spcPct val="100000"/>
              </a:lnSpc>
              <a:spcBef>
                <a:spcPts val="500"/>
              </a:spcBef>
              <a:spcAft>
                <a:spcPts val="1125"/>
              </a:spcAft>
              <a:buClrTx/>
              <a:buSzTx/>
              <a:buFontTx/>
              <a:buNone/>
              <a:tabLst/>
            </a:pPr>
            <a:r>
              <a:rPr kumimoji="0" lang="es-CL" sz="2400" b="1" i="0" u="none" strike="noStrike" cap="none" normalizeH="0" baseline="0" dirty="0">
                <a:ln>
                  <a:noFill/>
                </a:ln>
                <a:solidFill>
                  <a:srgbClr val="626262"/>
                </a:solidFill>
                <a:effectLst/>
                <a:latin typeface="Arial" pitchFamily="34" charset="0"/>
                <a:cs typeface="Arial" pitchFamily="34" charset="0"/>
              </a:rPr>
              <a:t>El freno de mano es un dispositivo mecánico que permite accionar el sistema trasero de frenos mediante una guaya. Se utiliza principalmente al estacionar, aunque en una emergencia puede ayudar a bajar o a detener la marcha.</a:t>
            </a:r>
          </a:p>
          <a:p>
            <a:pPr marL="0" marR="0" lvl="0" indent="0" algn="l" defTabSz="914400" rtl="0" eaLnBrk="1" fontAlgn="base" latinLnBrk="0" hangingPunct="1">
              <a:lnSpc>
                <a:spcPct val="100000"/>
              </a:lnSpc>
              <a:spcBef>
                <a:spcPct val="0"/>
              </a:spcBef>
              <a:spcAft>
                <a:spcPts val="1500"/>
              </a:spcAft>
              <a:buClrTx/>
              <a:buSzTx/>
              <a:buFontTx/>
              <a:buNone/>
              <a:tabLst/>
            </a:pPr>
            <a:br>
              <a:rPr kumimoji="0" lang="es-CL" sz="2000" b="1" i="0" u="none" strike="noStrike" cap="none" normalizeH="0" baseline="0" noProof="1">
                <a:ln>
                  <a:noFill/>
                </a:ln>
                <a:solidFill>
                  <a:srgbClr val="17365D"/>
                </a:solidFill>
                <a:effectLst/>
                <a:latin typeface="Times New Roman" pitchFamily="18"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63490" name="Picture 2" descr="Un elemento esencial: ¡Cambiar el líquido de frenos correctamente!"/>
          <p:cNvPicPr>
            <a:picLocks noChangeAspect="1" noChangeArrowheads="1"/>
          </p:cNvPicPr>
          <p:nvPr/>
        </p:nvPicPr>
        <p:blipFill>
          <a:blip r:embed="rId2" cstate="print"/>
          <a:srcRect/>
          <a:stretch>
            <a:fillRect/>
          </a:stretch>
        </p:blipFill>
        <p:spPr bwMode="auto">
          <a:xfrm>
            <a:off x="899592" y="260648"/>
            <a:ext cx="7344816" cy="5904656"/>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4098" name="Rectangle 2"/>
          <p:cNvSpPr>
            <a:spLocks noChangeArrowheads="1"/>
          </p:cNvSpPr>
          <p:nvPr/>
        </p:nvSpPr>
        <p:spPr bwMode="auto">
          <a:xfrm>
            <a:off x="323850" y="260649"/>
            <a:ext cx="8424614" cy="6192688"/>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800" b="1" i="0" u="sng" strike="noStrike" cap="none" normalizeH="0" baseline="0" dirty="0">
                <a:ln>
                  <a:noFill/>
                </a:ln>
                <a:solidFill>
                  <a:srgbClr val="000000"/>
                </a:solidFill>
                <a:effectLst/>
                <a:latin typeface="Arial" pitchFamily="34" charset="0"/>
                <a:cs typeface="Arial" pitchFamily="34" charset="0"/>
              </a:rPr>
              <a:t>LOS SISTEMAS DE FRENOS HIDRÁULICOS  SE CLASIFICAN EN </a:t>
            </a:r>
            <a:r>
              <a:rPr kumimoji="0" lang="es-CL" sz="2800" b="1" i="0" u="none" strike="noStrike" cap="none" normalizeH="0" baseline="0" dirty="0">
                <a:ln>
                  <a:noFill/>
                </a:ln>
                <a:solidFill>
                  <a:srgbClr val="000000"/>
                </a:solidFill>
                <a:effectLst/>
                <a:latin typeface="Arial" pitchFamily="34" charset="0"/>
                <a:cs typeface="Arial" pitchFamily="34" charset="0"/>
              </a:rPr>
              <a:t>;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3600" b="1" i="0" u="none" strike="noStrike" cap="none" normalizeH="0" baseline="0" dirty="0">
                <a:ln>
                  <a:noFill/>
                </a:ln>
                <a:solidFill>
                  <a:srgbClr val="000000"/>
                </a:solidFill>
                <a:effectLst/>
                <a:latin typeface="Arial" pitchFamily="34" charset="0"/>
                <a:cs typeface="Arial" pitchFamily="34" charset="0"/>
              </a:rPr>
              <a:t>1° - Sistema con Balatas y Tambor.</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3600" b="1" i="0" u="none" strike="noStrike" cap="none" normalizeH="0" baseline="0" dirty="0">
                <a:ln>
                  <a:noFill/>
                </a:ln>
                <a:solidFill>
                  <a:srgbClr val="000000"/>
                </a:solidFill>
                <a:effectLst/>
                <a:latin typeface="Arial" pitchFamily="34" charset="0"/>
                <a:cs typeface="Arial" pitchFamily="34" charset="0"/>
              </a:rPr>
              <a:t>2° - Sistema  con  Pastillas y Discos.</a:t>
            </a:r>
            <a:endParaRPr kumimoji="0" lang="es-CL" sz="2400" b="0" i="0" u="none" strike="noStrike" cap="none" normalizeH="0" baseline="0" dirty="0">
              <a:ln>
                <a:noFill/>
              </a:ln>
              <a:solidFill>
                <a:schemeClr val="tx1"/>
              </a:solidFill>
              <a:effectLst/>
              <a:latin typeface="Arial" pitchFamily="34" charset="0"/>
              <a:cs typeface="Arial" pitchFamily="34" charset="0"/>
            </a:endParaRPr>
          </a:p>
        </p:txBody>
      </p:sp>
      <p:pic>
        <p:nvPicPr>
          <p:cNvPr id="4100" name="Picture 4" descr="FRENOS - Definición - Significado"/>
          <p:cNvPicPr>
            <a:picLocks noChangeAspect="1" noChangeArrowheads="1"/>
          </p:cNvPicPr>
          <p:nvPr/>
        </p:nvPicPr>
        <p:blipFill>
          <a:blip r:embed="rId2" cstate="print"/>
          <a:srcRect/>
          <a:stretch>
            <a:fillRect/>
          </a:stretch>
        </p:blipFill>
        <p:spPr bwMode="auto">
          <a:xfrm>
            <a:off x="683568" y="2780928"/>
            <a:ext cx="7620000" cy="319087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69634" name="Rectangle 2"/>
          <p:cNvSpPr>
            <a:spLocks noChangeArrowheads="1"/>
          </p:cNvSpPr>
          <p:nvPr/>
        </p:nvSpPr>
        <p:spPr bwMode="auto">
          <a:xfrm>
            <a:off x="371474" y="260648"/>
            <a:ext cx="8521005" cy="6336703"/>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CL" sz="2200" b="1" i="0" u="sng" strike="noStrike" cap="none" normalizeH="0" baseline="0" dirty="0">
                <a:ln>
                  <a:noFill/>
                </a:ln>
                <a:solidFill>
                  <a:srgbClr val="222222"/>
                </a:solidFill>
                <a:effectLst/>
                <a:latin typeface="Arial" pitchFamily="34" charset="0"/>
                <a:cs typeface="Arial" pitchFamily="34" charset="0"/>
              </a:rPr>
              <a:t>PRINCIPIO DE BLAISE PASCAL</a:t>
            </a:r>
          </a:p>
          <a:p>
            <a:pPr marL="0" marR="0" lvl="0" indent="0" algn="l" defTabSz="914400" rtl="0" eaLnBrk="1" fontAlgn="base" latinLnBrk="0" hangingPunct="1">
              <a:lnSpc>
                <a:spcPct val="100000"/>
              </a:lnSpc>
              <a:spcBef>
                <a:spcPts val="600"/>
              </a:spcBef>
              <a:spcAft>
                <a:spcPts val="600"/>
              </a:spcAft>
              <a:buClrTx/>
              <a:buSzTx/>
              <a:buFontTx/>
              <a:buNone/>
              <a:tabLst/>
            </a:pPr>
            <a:r>
              <a:rPr kumimoji="0" lang="es-CL" sz="2200" b="1" i="0" u="none" strike="noStrike" cap="none" normalizeH="0" baseline="0" dirty="0">
                <a:ln>
                  <a:noFill/>
                </a:ln>
                <a:solidFill>
                  <a:srgbClr val="202122"/>
                </a:solidFill>
                <a:effectLst/>
                <a:latin typeface="Arial" pitchFamily="34" charset="0"/>
                <a:cs typeface="Arial" pitchFamily="34" charset="0"/>
              </a:rPr>
              <a:t>En física, el principio de Pascal o ley de Pascal, es una ley enunciada por el físico-matemático francés </a:t>
            </a:r>
            <a:r>
              <a:rPr kumimoji="0" lang="es-CL" sz="2200" b="1" i="0" u="none" strike="noStrike" cap="none" normalizeH="0" baseline="0" dirty="0" err="1">
                <a:ln>
                  <a:noFill/>
                </a:ln>
                <a:solidFill>
                  <a:srgbClr val="202122"/>
                </a:solidFill>
                <a:effectLst/>
                <a:latin typeface="Arial" pitchFamily="34" charset="0"/>
                <a:cs typeface="Arial" pitchFamily="34" charset="0"/>
              </a:rPr>
              <a:t>Blaise</a:t>
            </a:r>
            <a:r>
              <a:rPr kumimoji="0" lang="es-CL" sz="2200" b="1" i="0" u="none" strike="noStrike" cap="none" normalizeH="0" baseline="0" dirty="0">
                <a:ln>
                  <a:noFill/>
                </a:ln>
                <a:solidFill>
                  <a:srgbClr val="202122"/>
                </a:solidFill>
                <a:effectLst/>
                <a:latin typeface="Arial" pitchFamily="34" charset="0"/>
                <a:cs typeface="Arial" pitchFamily="34" charset="0"/>
              </a:rPr>
              <a:t> Pascal (1623-1662) que se resume en la frase: “</a:t>
            </a:r>
            <a:r>
              <a:rPr kumimoji="0" lang="es-CL" sz="2200" b="1" i="1" u="none" strike="noStrike" cap="none" normalizeH="0" baseline="0" dirty="0">
                <a:ln>
                  <a:noFill/>
                </a:ln>
                <a:solidFill>
                  <a:srgbClr val="C00000"/>
                </a:solidFill>
                <a:effectLst/>
                <a:latin typeface="Arial" pitchFamily="34" charset="0"/>
                <a:cs typeface="Arial" pitchFamily="34" charset="0"/>
              </a:rPr>
              <a:t>La Presión ejercida sobre un Fluido  incompresible y en equilibrio dentro de un recipiente de paredes indeformables se transmite con igual intensidad en todas las direcciones y en todos los puntos del fluido</a:t>
            </a:r>
            <a:r>
              <a:rPr kumimoji="0" lang="es-CL" sz="2200" b="1" i="1" u="none" strike="noStrike" cap="none" normalizeH="0" baseline="0" dirty="0">
                <a:ln>
                  <a:noFill/>
                </a:ln>
                <a:solidFill>
                  <a:srgbClr val="202122"/>
                </a:solidFill>
                <a:effectLst/>
                <a:latin typeface="Arial" pitchFamily="34" charset="0"/>
                <a:cs typeface="Arial" pitchFamily="34" charset="0"/>
              </a:rPr>
              <a:t>”.</a:t>
            </a:r>
            <a:endParaRPr kumimoji="0" lang="es-CL" sz="2200" b="1" i="0" u="none" strike="noStrike" cap="none" normalizeH="0" baseline="0" dirty="0">
              <a:ln>
                <a:noFill/>
              </a:ln>
              <a:solidFill>
                <a:srgbClr val="202122"/>
              </a:solidFill>
              <a:effectLst/>
              <a:latin typeface="Arial" pitchFamily="34" charset="0"/>
              <a:cs typeface="Arial" pitchFamily="34" charset="0"/>
            </a:endParaRPr>
          </a:p>
          <a:p>
            <a:pPr marL="0" marR="0" lvl="0" indent="0" algn="l" defTabSz="914400" rtl="0" eaLnBrk="1" fontAlgn="base" latinLnBrk="0" hangingPunct="1">
              <a:lnSpc>
                <a:spcPct val="100000"/>
              </a:lnSpc>
              <a:spcBef>
                <a:spcPts val="600"/>
              </a:spcBef>
              <a:spcAft>
                <a:spcPts val="600"/>
              </a:spcAft>
              <a:buClrTx/>
              <a:buSzTx/>
              <a:buFontTx/>
              <a:buNone/>
              <a:tabLst/>
            </a:pPr>
            <a:r>
              <a:rPr kumimoji="0" lang="es-CL" sz="2200" b="1" i="0" u="none" strike="noStrike" cap="none" normalizeH="0" baseline="0" dirty="0" err="1">
                <a:ln>
                  <a:noFill/>
                </a:ln>
                <a:solidFill>
                  <a:srgbClr val="202122"/>
                </a:solidFill>
                <a:effectLst/>
                <a:latin typeface="Arial" pitchFamily="34" charset="0"/>
                <a:cs typeface="Arial" pitchFamily="34" charset="0"/>
              </a:rPr>
              <a:t>Pot</a:t>
            </a:r>
            <a:r>
              <a:rPr kumimoji="0" lang="es-CL" sz="2200" b="1" i="0" u="none" strike="noStrike" cap="none" normalizeH="0" baseline="0" dirty="0">
                <a:ln>
                  <a:noFill/>
                </a:ln>
                <a:solidFill>
                  <a:srgbClr val="202122"/>
                </a:solidFill>
                <a:effectLst/>
                <a:latin typeface="Arial" pitchFamily="34" charset="0"/>
                <a:cs typeface="Arial" pitchFamily="34" charset="0"/>
              </a:rPr>
              <a:t> lo tanto entenderemos que toda presión ejercida hacia un fluido, se propagará sobre toda la sustancia de manera uniforme y en todos los sentidos o </a:t>
            </a:r>
            <a:r>
              <a:rPr kumimoji="0" lang="es-CL" sz="2200" b="1" i="0" u="none" strike="noStrike" cap="none" normalizeH="0" baseline="0" dirty="0" err="1">
                <a:ln>
                  <a:noFill/>
                </a:ln>
                <a:solidFill>
                  <a:srgbClr val="202122"/>
                </a:solidFill>
                <a:effectLst/>
                <a:latin typeface="Arial" pitchFamily="34" charset="0"/>
                <a:cs typeface="Arial" pitchFamily="34" charset="0"/>
              </a:rPr>
              <a:t>direcciónes</a:t>
            </a:r>
            <a:r>
              <a:rPr kumimoji="0" lang="es-CL" sz="2200" b="1" i="0" u="none" strike="noStrike" cap="none" normalizeH="0" baseline="0" dirty="0">
                <a:ln>
                  <a:noFill/>
                </a:ln>
                <a:solidFill>
                  <a:srgbClr val="202122"/>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0"/>
              </a:spcBef>
              <a:spcAft>
                <a:spcPts val="1000"/>
              </a:spcAft>
              <a:buClrTx/>
              <a:buSzTx/>
              <a:buFontTx/>
              <a:buNone/>
              <a:tabLst/>
            </a:pPr>
            <a:br>
              <a:rPr kumimoji="0" lang="es-CL" sz="2800" b="1" i="0" u="none" strike="noStrike" cap="none" normalizeH="0" baseline="0" dirty="0">
                <a:ln>
                  <a:noFill/>
                </a:ln>
                <a:solidFill>
                  <a:srgbClr val="000000"/>
                </a:solidFill>
                <a:effectLst/>
                <a:latin typeface="Arial" pitchFamily="34"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sp>
        <p:nvSpPr>
          <p:cNvPr id="69636" name="AutoShape 4" descr="Blaise Pascal, la presión y las calculadora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69638" name="Picture 6" descr="Blaise Pascal, la presión y las calculadoras"/>
          <p:cNvPicPr>
            <a:picLocks noChangeAspect="1" noChangeArrowheads="1"/>
          </p:cNvPicPr>
          <p:nvPr/>
        </p:nvPicPr>
        <p:blipFill>
          <a:blip r:embed="rId2" cstate="print"/>
          <a:srcRect/>
          <a:stretch>
            <a:fillRect/>
          </a:stretch>
        </p:blipFill>
        <p:spPr bwMode="auto">
          <a:xfrm>
            <a:off x="1403648" y="4437112"/>
            <a:ext cx="6624736" cy="1944216"/>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43010" name="Picture 2" descr="Balatas Bendix Titanium: Introducción al Sistema de Frenos de un ..."/>
          <p:cNvPicPr>
            <a:picLocks noChangeAspect="1" noChangeArrowheads="1"/>
          </p:cNvPicPr>
          <p:nvPr/>
        </p:nvPicPr>
        <p:blipFill>
          <a:blip r:embed="rId2" cstate="print"/>
          <a:srcRect/>
          <a:stretch>
            <a:fillRect/>
          </a:stretch>
        </p:blipFill>
        <p:spPr bwMode="auto">
          <a:xfrm>
            <a:off x="539551" y="332656"/>
            <a:ext cx="7986001" cy="590465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41986" name="Picture 2" descr="Estudio del sistema de frenado en los vehículos ligeros (turismos)"/>
          <p:cNvPicPr>
            <a:picLocks noChangeAspect="1" noChangeArrowheads="1"/>
          </p:cNvPicPr>
          <p:nvPr/>
        </p:nvPicPr>
        <p:blipFill>
          <a:blip r:embed="rId2" cstate="print"/>
          <a:srcRect/>
          <a:stretch>
            <a:fillRect/>
          </a:stretch>
        </p:blipFill>
        <p:spPr bwMode="auto">
          <a:xfrm>
            <a:off x="611560" y="404664"/>
            <a:ext cx="7416824" cy="5758946"/>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71682" name="Picture 2" descr="BLAISE PASCAL: Biografía, Frases, Inventos, y más"/>
          <p:cNvPicPr>
            <a:picLocks noChangeAspect="1" noChangeArrowheads="1"/>
          </p:cNvPicPr>
          <p:nvPr/>
        </p:nvPicPr>
        <p:blipFill>
          <a:blip r:embed="rId2" cstate="print"/>
          <a:srcRect/>
          <a:stretch>
            <a:fillRect/>
          </a:stretch>
        </p:blipFill>
        <p:spPr bwMode="auto">
          <a:xfrm>
            <a:off x="539552" y="764704"/>
            <a:ext cx="4975375" cy="5400600"/>
          </a:xfrm>
          <a:prstGeom prst="rect">
            <a:avLst/>
          </a:prstGeom>
          <a:noFill/>
        </p:spPr>
      </p:pic>
      <p:pic>
        <p:nvPicPr>
          <p:cNvPr id="71684" name="Picture 4" descr="El Principio o Ley de Pascal: Definición y Aplicaciones en la Vida ..."/>
          <p:cNvPicPr>
            <a:picLocks noChangeAspect="1" noChangeArrowheads="1"/>
          </p:cNvPicPr>
          <p:nvPr/>
        </p:nvPicPr>
        <p:blipFill>
          <a:blip r:embed="rId3" cstate="print"/>
          <a:srcRect/>
          <a:stretch>
            <a:fillRect/>
          </a:stretch>
        </p:blipFill>
        <p:spPr bwMode="auto">
          <a:xfrm>
            <a:off x="5580112" y="620688"/>
            <a:ext cx="3168352" cy="5472608"/>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27650" name="Picture 2" descr="Servofreno - Wikipedia, la enciclopedia libre"/>
          <p:cNvPicPr>
            <a:picLocks noChangeAspect="1" noChangeArrowheads="1"/>
          </p:cNvPicPr>
          <p:nvPr/>
        </p:nvPicPr>
        <p:blipFill>
          <a:blip r:embed="rId2" cstate="print"/>
          <a:srcRect/>
          <a:stretch>
            <a:fillRect/>
          </a:stretch>
        </p:blipFill>
        <p:spPr bwMode="auto">
          <a:xfrm>
            <a:off x="2555776" y="332656"/>
            <a:ext cx="3384376" cy="1692188"/>
          </a:xfrm>
          <a:prstGeom prst="rect">
            <a:avLst/>
          </a:prstGeom>
          <a:noFill/>
        </p:spPr>
      </p:pic>
      <p:sp>
        <p:nvSpPr>
          <p:cNvPr id="27651" name="Rectangle 3"/>
          <p:cNvSpPr>
            <a:spLocks noChangeArrowheads="1"/>
          </p:cNvSpPr>
          <p:nvPr/>
        </p:nvSpPr>
        <p:spPr bwMode="auto">
          <a:xfrm>
            <a:off x="371474" y="2132856"/>
            <a:ext cx="8376989" cy="4464496"/>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400" b="1" i="0" u="sng" strike="noStrike" cap="none" normalizeH="0" baseline="0">
                <a:ln>
                  <a:noFill/>
                </a:ln>
                <a:solidFill>
                  <a:srgbClr val="000000"/>
                </a:solidFill>
                <a:effectLst/>
                <a:latin typeface="Arial" pitchFamily="34" charset="0"/>
                <a:cs typeface="Arial" pitchFamily="34" charset="0"/>
              </a:rPr>
              <a:t>EL SERVOFRENO</a:t>
            </a:r>
            <a:br>
              <a:rPr kumimoji="0" lang="es-CL" sz="2400" b="1" i="0" u="sng" strike="noStrike" cap="none" normalizeH="0" baseline="0">
                <a:ln>
                  <a:noFill/>
                </a:ln>
                <a:solidFill>
                  <a:srgbClr val="000000"/>
                </a:solidFill>
                <a:effectLst/>
                <a:latin typeface="Arial" pitchFamily="34" charset="0"/>
                <a:cs typeface="Arial" pitchFamily="34" charset="0"/>
              </a:rPr>
            </a:br>
            <a:r>
              <a:rPr kumimoji="0" lang="es-CL" sz="2200" b="1" i="0" u="none" strike="noStrike" cap="none" normalizeH="0" baseline="0">
                <a:ln>
                  <a:noFill/>
                </a:ln>
                <a:solidFill>
                  <a:srgbClr val="3A3A3A"/>
                </a:solidFill>
                <a:effectLst/>
                <a:latin typeface="Segoe UI" pitchFamily="34" charset="0"/>
                <a:cs typeface="Arial" pitchFamily="34" charset="0"/>
              </a:rPr>
              <a:t>El servofreno, </a:t>
            </a:r>
            <a:r>
              <a:rPr kumimoji="0" lang="es-CL" sz="2200" b="0" i="1" u="none" strike="noStrike" cap="none" normalizeH="0" baseline="0">
                <a:ln>
                  <a:noFill/>
                </a:ln>
                <a:solidFill>
                  <a:srgbClr val="3A3A3A"/>
                </a:solidFill>
                <a:effectLst/>
                <a:latin typeface="Segoe UI" pitchFamily="34" charset="0"/>
                <a:cs typeface="Arial" pitchFamily="34" charset="0"/>
              </a:rPr>
              <a:t>,</a:t>
            </a:r>
            <a:r>
              <a:rPr kumimoji="0" lang="es-CL" sz="2200" b="1" i="0" u="none" strike="noStrike" cap="none" normalizeH="0" baseline="0">
                <a:ln>
                  <a:noFill/>
                </a:ln>
                <a:solidFill>
                  <a:srgbClr val="3A3A3A"/>
                </a:solidFill>
                <a:effectLst/>
                <a:latin typeface="Segoe UI" pitchFamily="34" charset="0"/>
                <a:cs typeface="Arial" pitchFamily="34" charset="0"/>
              </a:rPr>
              <a:t> es un componente del sistema de frenado que determina el grado de fuerza que se debe aplicar para la frenada. Se fue implementando en todos los autos a medida que estos fueron ganando potencia y peso, hasta convertirse en una de las partes primordiales para lograr el frenado.</a:t>
            </a:r>
            <a:br>
              <a:rPr kumimoji="0" lang="es-CL" sz="2200" b="1" i="0" u="none" strike="noStrike" cap="none" normalizeH="0" baseline="0">
                <a:ln>
                  <a:noFill/>
                </a:ln>
                <a:solidFill>
                  <a:srgbClr val="3A3A3A"/>
                </a:solidFill>
                <a:effectLst/>
                <a:latin typeface="Segoe UI" pitchFamily="34" charset="0"/>
                <a:cs typeface="Arial" pitchFamily="34" charset="0"/>
              </a:rPr>
            </a:br>
            <a:r>
              <a:rPr kumimoji="0" lang="es-CL" sz="2200" b="1" i="0" u="none" strike="noStrike" cap="none" normalizeH="0" baseline="0">
                <a:ln>
                  <a:noFill/>
                </a:ln>
                <a:solidFill>
                  <a:srgbClr val="3A3A3A"/>
                </a:solidFill>
                <a:effectLst/>
                <a:latin typeface="Segoe UI" pitchFamily="34" charset="0"/>
                <a:cs typeface="Arial" pitchFamily="34" charset="0"/>
              </a:rPr>
              <a:t>Este dispositivo lleva una conexión  hacia el múltiple de admisión del motor  para acumular por un lado del diafragma  un  vacio  el cual se va a activar  cuando actúe el pedal de frenos y se abrá la válvula de entreda de la presión atmosféricaaumentando la fuerza que actúa sobre  el pedal de la bomba de frenos y aumentando de esta forma la fuerza que se convierte  en presión   sobre el líquido hidráulico .</a:t>
            </a:r>
            <a:br>
              <a:rPr kumimoji="0" lang="es-CL" sz="2800" b="1" i="0" u="none" strike="noStrike" cap="none" normalizeH="0" baseline="0">
                <a:ln>
                  <a:noFill/>
                </a:ln>
                <a:solidFill>
                  <a:srgbClr val="000000"/>
                </a:solidFill>
                <a:effectLst/>
                <a:latin typeface="Arial" pitchFamily="34" charset="0"/>
                <a:cs typeface="Arial" pitchFamily="34" charset="0"/>
              </a:rPr>
            </a:br>
            <a:endParaRPr kumimoji="0" lang="es-CL"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2050" name="Rectangle 2"/>
          <p:cNvSpPr>
            <a:spLocks noChangeArrowheads="1"/>
          </p:cNvSpPr>
          <p:nvPr/>
        </p:nvSpPr>
        <p:spPr bwMode="auto">
          <a:xfrm>
            <a:off x="323850" y="188640"/>
            <a:ext cx="8496622" cy="6408712"/>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3600" b="1" i="0" u="sng" strike="noStrike" cap="none" normalizeH="0" baseline="0" dirty="0">
                <a:ln>
                  <a:noFill/>
                </a:ln>
                <a:solidFill>
                  <a:schemeClr val="tx1"/>
                </a:solidFill>
                <a:effectLst/>
                <a:latin typeface="Calibri" pitchFamily="34" charset="0"/>
                <a:cs typeface="Arial" pitchFamily="34" charset="0"/>
              </a:rPr>
              <a:t>EL  SISTEMA  DE  FRENOS  HIDRÁULICOS;</a:t>
            </a:r>
            <a:r>
              <a:rPr kumimoji="0" lang="es-CL" sz="3600" b="1" i="0" u="none" strike="noStrike" cap="none" normalizeH="0" baseline="0" dirty="0">
                <a:ln>
                  <a:noFill/>
                </a:ln>
                <a:solidFill>
                  <a:schemeClr val="tx1"/>
                </a:solidFill>
                <a:effectLst/>
                <a:latin typeface="Calibri" pitchFamily="34" charset="0"/>
                <a:cs typeface="Arial" pitchFamily="34" charset="0"/>
              </a:rPr>
              <a:t>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2800" b="1" i="0" u="none" strike="noStrike" cap="none" normalizeH="0" baseline="0" dirty="0">
                <a:ln>
                  <a:noFill/>
                </a:ln>
                <a:solidFill>
                  <a:schemeClr val="tx1"/>
                </a:solidFill>
                <a:effectLst/>
                <a:latin typeface="Calibri" pitchFamily="34" charset="0"/>
                <a:cs typeface="Arial" pitchFamily="34" charset="0"/>
              </a:rPr>
              <a:t> </a:t>
            </a:r>
            <a:br>
              <a:rPr kumimoji="0" lang="es-CL" sz="2800" b="1" i="0" u="none" strike="noStrike" cap="none" normalizeH="0" baseline="0" dirty="0">
                <a:ln>
                  <a:noFill/>
                </a:ln>
                <a:solidFill>
                  <a:schemeClr val="tx1"/>
                </a:solidFill>
                <a:effectLst/>
                <a:latin typeface="Calibri" pitchFamily="34" charset="0"/>
                <a:cs typeface="Arial" pitchFamily="34" charset="0"/>
              </a:rPr>
            </a:br>
            <a:r>
              <a:rPr kumimoji="0" lang="es-CL" sz="3200" b="1" i="0" u="none" strike="noStrike" cap="none" normalizeH="0" baseline="0" dirty="0">
                <a:ln>
                  <a:noFill/>
                </a:ln>
                <a:solidFill>
                  <a:schemeClr val="tx1"/>
                </a:solidFill>
                <a:effectLst/>
                <a:latin typeface="Calibri" pitchFamily="34" charset="0"/>
                <a:cs typeface="Arial" pitchFamily="34" charset="0"/>
              </a:rPr>
              <a:t>Es el conjunto de elementos  que tienen por función el  </a:t>
            </a:r>
            <a:r>
              <a:rPr kumimoji="0" lang="es-CL" sz="3200" b="1" i="0" u="none" strike="noStrike" cap="none" normalizeH="0" baseline="0" dirty="0" err="1">
                <a:ln>
                  <a:noFill/>
                </a:ln>
                <a:solidFill>
                  <a:schemeClr val="tx1"/>
                </a:solidFill>
                <a:effectLst/>
                <a:latin typeface="Calibri" pitchFamily="34" charset="0"/>
                <a:cs typeface="Arial" pitchFamily="34" charset="0"/>
              </a:rPr>
              <a:t>deter</a:t>
            </a:r>
            <a:r>
              <a:rPr kumimoji="0" lang="es-CL" sz="3200" b="1" i="0" u="none" strike="noStrike" cap="none" normalizeH="0" baseline="0" dirty="0">
                <a:ln>
                  <a:noFill/>
                </a:ln>
                <a:solidFill>
                  <a:schemeClr val="tx1"/>
                </a:solidFill>
                <a:effectLst/>
                <a:latin typeface="Calibri" pitchFamily="34" charset="0"/>
                <a:cs typeface="Arial" pitchFamily="34" charset="0"/>
              </a:rPr>
              <a:t> al vehículo automotriz en forma total o parcial  , bajo cualquier condición de marcha y en cualquier tipo de terreno.</a:t>
            </a:r>
            <a:br>
              <a:rPr kumimoji="0" lang="es-CL" sz="3200" b="1" i="0" u="none" strike="noStrike" cap="none" normalizeH="0" baseline="0" dirty="0">
                <a:ln>
                  <a:noFill/>
                </a:ln>
                <a:solidFill>
                  <a:schemeClr val="tx1"/>
                </a:solidFill>
                <a:effectLst/>
                <a:latin typeface="Calibri" pitchFamily="34" charset="0"/>
                <a:cs typeface="Arial" pitchFamily="34" charset="0"/>
              </a:rPr>
            </a:br>
            <a:br>
              <a:rPr kumimoji="0" lang="es-CL" sz="3200" b="1" i="0" u="none" strike="noStrike" cap="none" normalizeH="0" baseline="0" dirty="0">
                <a:ln>
                  <a:noFill/>
                </a:ln>
                <a:solidFill>
                  <a:schemeClr val="tx1"/>
                </a:solidFill>
                <a:effectLst/>
                <a:latin typeface="Calibri" pitchFamily="34" charset="0"/>
                <a:cs typeface="Arial" pitchFamily="34" charset="0"/>
              </a:rPr>
            </a:br>
            <a:r>
              <a:rPr kumimoji="0" lang="es-CL" sz="3200" b="1" i="0" u="none" strike="noStrike" cap="none" normalizeH="0" baseline="0" dirty="0">
                <a:ln>
                  <a:noFill/>
                </a:ln>
                <a:solidFill>
                  <a:schemeClr val="tx1"/>
                </a:solidFill>
                <a:effectLst/>
                <a:latin typeface="Calibri" pitchFamily="34" charset="0"/>
                <a:cs typeface="Arial" pitchFamily="34" charset="0"/>
              </a:rPr>
              <a:t>Para realizar esta función este sistema transmite la presión hidráulica  a través  del líquido hidráulico, desde  la bomba de frenos  y hasta los dispositivos activadores del frenado que pueden ser las balatas  o las pastillas de frenos.</a:t>
            </a:r>
            <a:endParaRPr kumimoji="0" lang="es-CL" sz="2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6632"/>
            <a:ext cx="7886700" cy="792088"/>
          </a:xfrm>
          <a:ln w="28575">
            <a:solidFill>
              <a:schemeClr val="tx1"/>
            </a:solidFill>
          </a:ln>
        </p:spPr>
        <p:txBody>
          <a:bodyPr>
            <a:normAutofit/>
          </a:bodyPr>
          <a:lstStyle/>
          <a:p>
            <a:r>
              <a:rPr lang="es-CL" sz="3200" b="1" dirty="0"/>
              <a:t>FUNCIONAMIENTO  DEL  SERVO FRENOS</a:t>
            </a:r>
            <a:endParaRPr lang="en-US" sz="3200" b="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070734"/>
            <a:ext cx="8775733" cy="5526618"/>
          </a:xfrm>
          <a:ln w="28575">
            <a:solidFill>
              <a:srgbClr val="FFFF00"/>
            </a:solidFill>
          </a:ln>
        </p:spPr>
      </p:pic>
    </p:spTree>
    <p:extLst>
      <p:ext uri="{BB962C8B-B14F-4D97-AF65-F5344CB8AC3E}">
        <p14:creationId xmlns:p14="http://schemas.microsoft.com/office/powerpoint/2010/main" val="595326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onentes del servofreno tipo Mastervac"/>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60648"/>
            <a:ext cx="8117268" cy="6336703"/>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113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26625" name="Picture 1" descr="C:\Users\Familia Fuenzalida\Saved Games\Desktop\FRENOS  HIDRAULICOS\DSC00786.JPG"/>
          <p:cNvPicPr>
            <a:picLocks noChangeAspect="1" noChangeArrowheads="1"/>
          </p:cNvPicPr>
          <p:nvPr/>
        </p:nvPicPr>
        <p:blipFill>
          <a:blip r:embed="rId2" cstate="print"/>
          <a:srcRect/>
          <a:stretch>
            <a:fillRect/>
          </a:stretch>
        </p:blipFill>
        <p:spPr bwMode="auto">
          <a:xfrm>
            <a:off x="395536" y="476672"/>
            <a:ext cx="3841508" cy="2160240"/>
          </a:xfrm>
          <a:prstGeom prst="rect">
            <a:avLst/>
          </a:prstGeom>
          <a:noFill/>
        </p:spPr>
      </p:pic>
      <p:pic>
        <p:nvPicPr>
          <p:cNvPr id="26626" name="Picture 2" descr="C:\Users\Familia Fuenzalida\Saved Games\Desktop\FRENOS  HIDRAULICOS\DSC00785.JPG"/>
          <p:cNvPicPr>
            <a:picLocks noChangeAspect="1" noChangeArrowheads="1"/>
          </p:cNvPicPr>
          <p:nvPr/>
        </p:nvPicPr>
        <p:blipFill>
          <a:blip r:embed="rId3" cstate="print"/>
          <a:srcRect/>
          <a:stretch>
            <a:fillRect/>
          </a:stretch>
        </p:blipFill>
        <p:spPr bwMode="auto">
          <a:xfrm>
            <a:off x="4788024" y="476672"/>
            <a:ext cx="3915392" cy="2201788"/>
          </a:xfrm>
          <a:prstGeom prst="rect">
            <a:avLst/>
          </a:prstGeom>
          <a:noFill/>
        </p:spPr>
      </p:pic>
      <p:pic>
        <p:nvPicPr>
          <p:cNvPr id="26627" name="Picture 3" descr="C:\Users\Familia Fuenzalida\Saved Games\Desktop\FRENOS  HIDRAULICOS\DSC00784.JPG"/>
          <p:cNvPicPr>
            <a:picLocks noChangeAspect="1" noChangeArrowheads="1"/>
          </p:cNvPicPr>
          <p:nvPr/>
        </p:nvPicPr>
        <p:blipFill>
          <a:blip r:embed="rId4" cstate="print"/>
          <a:srcRect/>
          <a:stretch>
            <a:fillRect/>
          </a:stretch>
        </p:blipFill>
        <p:spPr bwMode="auto">
          <a:xfrm>
            <a:off x="467544" y="2852936"/>
            <a:ext cx="3888432" cy="3241134"/>
          </a:xfrm>
          <a:prstGeom prst="rect">
            <a:avLst/>
          </a:prstGeom>
          <a:noFill/>
        </p:spPr>
      </p:pic>
      <p:pic>
        <p:nvPicPr>
          <p:cNvPr id="26628" name="Picture 4" descr="C:\Users\Familia Fuenzalida\Saved Games\Desktop\FRENOS  HIDRAULICOS\DSC00783.JPG"/>
          <p:cNvPicPr>
            <a:picLocks noChangeAspect="1" noChangeArrowheads="1"/>
          </p:cNvPicPr>
          <p:nvPr/>
        </p:nvPicPr>
        <p:blipFill>
          <a:blip r:embed="rId5" cstate="print"/>
          <a:srcRect/>
          <a:stretch>
            <a:fillRect/>
          </a:stretch>
        </p:blipFill>
        <p:spPr bwMode="auto">
          <a:xfrm>
            <a:off x="4860032" y="2924944"/>
            <a:ext cx="3735997" cy="3096344"/>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01B86E-2F7A-46CD-9142-CF71E972BF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8640"/>
            <a:ext cx="8520947" cy="5112568"/>
          </a:xfrm>
          <a:prstGeom prst="rect">
            <a:avLst/>
          </a:prstGeom>
        </p:spPr>
      </p:pic>
      <p:sp>
        <p:nvSpPr>
          <p:cNvPr id="4" name="Rectángulo 3">
            <a:extLst>
              <a:ext uri="{FF2B5EF4-FFF2-40B4-BE49-F238E27FC236}">
                <a16:creationId xmlns:a16="http://schemas.microsoft.com/office/drawing/2014/main" id="{9E97202E-5075-49B1-BE1B-EA7CA813E08C}"/>
              </a:ext>
            </a:extLst>
          </p:cNvPr>
          <p:cNvSpPr/>
          <p:nvPr/>
        </p:nvSpPr>
        <p:spPr>
          <a:xfrm>
            <a:off x="395536" y="5445224"/>
            <a:ext cx="8496944" cy="129614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solidFill>
                  <a:schemeClr val="tx1"/>
                </a:solidFill>
              </a:rPr>
              <a:t>INSPECCIÓN DE LOS COMPONENTES DE UN SERVO FRENO</a:t>
            </a:r>
            <a:r>
              <a:rPr lang="es-CL" dirty="0"/>
              <a:t>.</a:t>
            </a:r>
          </a:p>
        </p:txBody>
      </p:sp>
    </p:spTree>
    <p:extLst>
      <p:ext uri="{BB962C8B-B14F-4D97-AF65-F5344CB8AC3E}">
        <p14:creationId xmlns:p14="http://schemas.microsoft.com/office/powerpoint/2010/main" val="3931504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25602" name="Picture 2" descr="El servofreno de Bosch cumple nada menos que 90 años en 2017 ..."/>
          <p:cNvPicPr>
            <a:picLocks noChangeAspect="1" noChangeArrowheads="1"/>
          </p:cNvPicPr>
          <p:nvPr/>
        </p:nvPicPr>
        <p:blipFill>
          <a:blip r:embed="rId2" cstate="print"/>
          <a:srcRect/>
          <a:stretch>
            <a:fillRect/>
          </a:stretch>
        </p:blipFill>
        <p:spPr bwMode="auto">
          <a:xfrm>
            <a:off x="611559" y="332656"/>
            <a:ext cx="7872875" cy="5904656"/>
          </a:xfrm>
          <a:prstGeom prst="rect">
            <a:avLst/>
          </a:prstGeom>
          <a:noFill/>
        </p:spPr>
      </p:pic>
      <p:sp>
        <p:nvSpPr>
          <p:cNvPr id="5" name="4 Flecha izquierda"/>
          <p:cNvSpPr/>
          <p:nvPr/>
        </p:nvSpPr>
        <p:spPr>
          <a:xfrm>
            <a:off x="4355976" y="4725144"/>
            <a:ext cx="3528392" cy="1368152"/>
          </a:xfrm>
          <a:prstGeom prst="leftArrow">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t>.</a:t>
            </a:r>
            <a:r>
              <a:rPr lang="es-CL" sz="2000" b="1" dirty="0"/>
              <a:t> </a:t>
            </a:r>
            <a:r>
              <a:rPr lang="es-CL" sz="2000" b="1" dirty="0">
                <a:solidFill>
                  <a:schemeClr val="tx1"/>
                </a:solidFill>
              </a:rPr>
              <a:t>Conexión al múltiple  de admisión  del  moto</a:t>
            </a:r>
            <a:r>
              <a:rPr lang="es-CL" dirty="0">
                <a:solidFill>
                  <a:schemeClr val="tx1"/>
                </a:solidFill>
              </a:rPr>
              <a:t>r</a:t>
            </a:r>
          </a:p>
        </p:txBody>
      </p:sp>
      <p:cxnSp>
        <p:nvCxnSpPr>
          <p:cNvPr id="7" name="6 Conector recto de flecha"/>
          <p:cNvCxnSpPr/>
          <p:nvPr/>
        </p:nvCxnSpPr>
        <p:spPr>
          <a:xfrm flipH="1">
            <a:off x="7020272" y="2276872"/>
            <a:ext cx="432048" cy="28803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Conector recto de flecha"/>
          <p:cNvCxnSpPr/>
          <p:nvPr/>
        </p:nvCxnSpPr>
        <p:spPr>
          <a:xfrm flipH="1">
            <a:off x="2339752" y="3861048"/>
            <a:ext cx="1296144"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24578" name="Picture 2" descr="Frenos de potencia - Servofreno"/>
          <p:cNvPicPr>
            <a:picLocks noChangeAspect="1" noChangeArrowheads="1"/>
          </p:cNvPicPr>
          <p:nvPr/>
        </p:nvPicPr>
        <p:blipFill>
          <a:blip r:embed="rId2" cstate="print"/>
          <a:srcRect/>
          <a:stretch>
            <a:fillRect/>
          </a:stretch>
        </p:blipFill>
        <p:spPr bwMode="auto">
          <a:xfrm>
            <a:off x="611560" y="332655"/>
            <a:ext cx="7992888" cy="6000931"/>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23553" name="Rectangle 1"/>
          <p:cNvSpPr>
            <a:spLocks noChangeArrowheads="1"/>
          </p:cNvSpPr>
          <p:nvPr/>
        </p:nvSpPr>
        <p:spPr bwMode="auto">
          <a:xfrm>
            <a:off x="371474" y="3717032"/>
            <a:ext cx="8448997" cy="2880319"/>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800" b="1" i="0" u="sng" strike="noStrike" cap="none" normalizeH="0" baseline="0">
                <a:ln>
                  <a:noFill/>
                </a:ln>
                <a:solidFill>
                  <a:srgbClr val="000000"/>
                </a:solidFill>
                <a:effectLst/>
                <a:latin typeface="Arial" pitchFamily="34" charset="0"/>
                <a:cs typeface="Arial" pitchFamily="34" charset="0"/>
              </a:rPr>
              <a:t>LA BOMBA  DE FRENOS</a:t>
            </a:r>
            <a:r>
              <a:rPr kumimoji="0" lang="es-CL" sz="2800" b="1" i="0" u="none" strike="noStrike" cap="none" normalizeH="0" baseline="0">
                <a:ln>
                  <a:noFill/>
                </a:ln>
                <a:solidFill>
                  <a:srgbClr val="000000"/>
                </a:solidFill>
                <a:effectLst/>
                <a:latin typeface="Arial" pitchFamily="34" charset="0"/>
                <a:cs typeface="Arial" pitchFamily="34" charset="0"/>
              </a:rPr>
              <a:t> ; Es un bomba del tipo hidrostática  de pistón , que tiene la función de presionar al liquido de frenos  al momento de que el conductor  presione el pedal de frenos , para accionar  mediante este líquido hidráulico a los activadores de frenos.</a:t>
            </a:r>
            <a:br>
              <a:rPr kumimoji="0" lang="es-CL" sz="2800" b="1" i="0" u="none" strike="noStrike" cap="none" normalizeH="0" baseline="0">
                <a:ln>
                  <a:noFill/>
                </a:ln>
                <a:solidFill>
                  <a:srgbClr val="000000"/>
                </a:solidFill>
                <a:effectLst/>
                <a:latin typeface="Arial" pitchFamily="34" charset="0"/>
                <a:cs typeface="Arial" pitchFamily="34" charset="0"/>
              </a:rPr>
            </a:br>
            <a:endParaRPr kumimoji="0" lang="es-CL" sz="1800" b="0" i="0" u="none" strike="noStrike" cap="none" normalizeH="0" baseline="0">
              <a:ln>
                <a:noFill/>
              </a:ln>
              <a:solidFill>
                <a:schemeClr val="tx1"/>
              </a:solidFill>
              <a:effectLst/>
              <a:latin typeface="Arial" pitchFamily="34" charset="0"/>
              <a:cs typeface="Arial" pitchFamily="34" charset="0"/>
            </a:endParaRPr>
          </a:p>
        </p:txBody>
      </p:sp>
      <p:pic>
        <p:nvPicPr>
          <p:cNvPr id="23555" name="Picture 3" descr="ADM Frenos Kart Uno for Cuatro Bombas de Freno Sistema de Freno de ..."/>
          <p:cNvPicPr>
            <a:picLocks noChangeAspect="1" noChangeArrowheads="1"/>
          </p:cNvPicPr>
          <p:nvPr/>
        </p:nvPicPr>
        <p:blipFill>
          <a:blip r:embed="rId2" cstate="print"/>
          <a:srcRect/>
          <a:stretch>
            <a:fillRect/>
          </a:stretch>
        </p:blipFill>
        <p:spPr bwMode="auto">
          <a:xfrm flipH="1">
            <a:off x="1907704" y="332656"/>
            <a:ext cx="4536504" cy="2923444"/>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3" name="2 Imagen" descr="C:\Documents and Settings\RAUL FUENZALIDA\Escritorio\INF. TÈCNICA\HIDRÀULICA\images (27).jpg"/>
          <p:cNvPicPr/>
          <p:nvPr/>
        </p:nvPicPr>
        <p:blipFill>
          <a:blip r:embed="rId2" cstate="print"/>
          <a:srcRect/>
          <a:stretch>
            <a:fillRect/>
          </a:stretch>
        </p:blipFill>
        <p:spPr bwMode="auto">
          <a:xfrm>
            <a:off x="755576" y="404664"/>
            <a:ext cx="7848872" cy="5616624"/>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260648"/>
            <a:ext cx="7886700" cy="1728192"/>
          </a:xfrm>
          <a:ln w="28575">
            <a:solidFill>
              <a:schemeClr val="tx1"/>
            </a:solidFill>
          </a:ln>
        </p:spPr>
        <p:txBody>
          <a:bodyPr>
            <a:noAutofit/>
          </a:bodyPr>
          <a:lstStyle/>
          <a:p>
            <a:r>
              <a:rPr lang="es-MX" sz="2100" dirty="0"/>
              <a:t>Desde que se introdujo la norma que obliga al uso de dos circuitos de trabajo independiente en el sistema de frenos, se equipan bombas con dos cámaras de presión separadas, una para cada circuito, accionadas por dos émbolos colocados en serie. Este tipo de bombas se conoce comúnmente como bombas tándem.</a:t>
            </a:r>
            <a:endParaRPr lang="en-US" sz="2100"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2148172"/>
            <a:ext cx="3803754" cy="4305163"/>
          </a:xfrm>
          <a:ln w="28575">
            <a:solidFill>
              <a:schemeClr val="tx1"/>
            </a:solidFill>
          </a:ln>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2163207"/>
            <a:ext cx="4087366" cy="4290127"/>
          </a:xfrm>
          <a:prstGeom prst="rect">
            <a:avLst/>
          </a:prstGeom>
          <a:ln w="28575">
            <a:solidFill>
              <a:schemeClr val="tx1"/>
            </a:solidFill>
          </a:ln>
        </p:spPr>
      </p:pic>
    </p:spTree>
    <p:extLst>
      <p:ext uri="{BB962C8B-B14F-4D97-AF65-F5344CB8AC3E}">
        <p14:creationId xmlns:p14="http://schemas.microsoft.com/office/powerpoint/2010/main" val="534304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88640"/>
            <a:ext cx="7886700" cy="792088"/>
          </a:xfrm>
          <a:ln w="28575">
            <a:solidFill>
              <a:schemeClr val="tx1"/>
            </a:solidFill>
          </a:ln>
        </p:spPr>
        <p:txBody>
          <a:bodyPr>
            <a:normAutofit fontScale="90000"/>
          </a:bodyPr>
          <a:lstStyle/>
          <a:p>
            <a:pPr algn="ctr"/>
            <a:br>
              <a:rPr lang="en-US" dirty="0"/>
            </a:br>
            <a:r>
              <a:rPr lang="en-US" b="1" dirty="0"/>
              <a:t>BOMBA DE FRENOS</a:t>
            </a:r>
            <a:br>
              <a:rPr lang="en-US" dirty="0"/>
            </a:br>
            <a:endParaRPr lang="en-US" dirty="0"/>
          </a:p>
        </p:txBody>
      </p:sp>
      <p:sp>
        <p:nvSpPr>
          <p:cNvPr id="3" name="Marcador de contenido 2"/>
          <p:cNvSpPr>
            <a:spLocks noGrp="1"/>
          </p:cNvSpPr>
          <p:nvPr>
            <p:ph idx="1"/>
          </p:nvPr>
        </p:nvSpPr>
        <p:spPr>
          <a:xfrm>
            <a:off x="628650" y="1124745"/>
            <a:ext cx="8119814" cy="2592287"/>
          </a:xfrm>
          <a:ln w="19050">
            <a:solidFill>
              <a:srgbClr val="FF0000"/>
            </a:solidFill>
          </a:ln>
        </p:spPr>
        <p:txBody>
          <a:bodyPr>
            <a:normAutofit fontScale="92500" lnSpcReduction="10000"/>
          </a:bodyPr>
          <a:lstStyle/>
          <a:p>
            <a:r>
              <a:rPr lang="es-MX" dirty="0"/>
              <a:t>La bomba de frenos, también denominada cilindro maestro, es el elemento que </a:t>
            </a:r>
            <a:r>
              <a:rPr lang="es-MX" b="1" dirty="0"/>
              <a:t>transforma la fuerza que ejerce el conductor en el pedal de freno</a:t>
            </a:r>
            <a:r>
              <a:rPr lang="es-MX" dirty="0"/>
              <a:t> y que es amplificada por el servofreno en </a:t>
            </a:r>
            <a:r>
              <a:rPr lang="es-MX" b="1" dirty="0"/>
              <a:t>presión hidráulica en el interior del circuito de frenos</a:t>
            </a:r>
            <a:r>
              <a:rPr lang="es-MX" dirty="0"/>
              <a:t>.</a:t>
            </a:r>
            <a:endParaRPr lang="en-US" dirty="0"/>
          </a:p>
        </p:txBody>
      </p:sp>
      <p:pic>
        <p:nvPicPr>
          <p:cNvPr id="4" name="Imagen 3"/>
          <p:cNvPicPr>
            <a:picLocks noChangeAspect="1"/>
          </p:cNvPicPr>
          <p:nvPr/>
        </p:nvPicPr>
        <p:blipFill>
          <a:blip r:embed="rId2" cstate="print"/>
          <a:stretch>
            <a:fillRect/>
          </a:stretch>
        </p:blipFill>
        <p:spPr>
          <a:xfrm>
            <a:off x="638402" y="3884313"/>
            <a:ext cx="5163689" cy="2592287"/>
          </a:xfrm>
          <a:prstGeom prst="rect">
            <a:avLst/>
          </a:prstGeom>
        </p:spPr>
      </p:pic>
      <p:pic>
        <p:nvPicPr>
          <p:cNvPr id="6" name="Imagen 5"/>
          <p:cNvPicPr>
            <a:picLocks noChangeAspect="1"/>
          </p:cNvPicPr>
          <p:nvPr/>
        </p:nvPicPr>
        <p:blipFill>
          <a:blip r:embed="rId3" cstate="print"/>
          <a:stretch>
            <a:fillRect/>
          </a:stretch>
        </p:blipFill>
        <p:spPr>
          <a:xfrm>
            <a:off x="5652120" y="4096634"/>
            <a:ext cx="3280344" cy="2167643"/>
          </a:xfrm>
          <a:prstGeom prst="rect">
            <a:avLst/>
          </a:prstGeom>
        </p:spPr>
      </p:pic>
    </p:spTree>
    <p:extLst>
      <p:ext uri="{BB962C8B-B14F-4D97-AF65-F5344CB8AC3E}">
        <p14:creationId xmlns:p14="http://schemas.microsoft.com/office/powerpoint/2010/main" val="2298034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61697" y="2266031"/>
            <a:ext cx="6783790" cy="3352406"/>
          </a:xfrm>
        </p:spPr>
        <p:txBody>
          <a:bodyPr/>
          <a:lstStyle/>
          <a:p>
            <a:endParaRPr lang="en-US" dirty="0"/>
          </a:p>
        </p:txBody>
      </p:sp>
      <p:sp>
        <p:nvSpPr>
          <p:cNvPr id="3" name="Subtítulo 2"/>
          <p:cNvSpPr>
            <a:spLocks noGrp="1"/>
          </p:cNvSpPr>
          <p:nvPr>
            <p:ph type="subTitle" idx="1"/>
          </p:nvPr>
        </p:nvSpPr>
        <p:spPr>
          <a:xfrm>
            <a:off x="924591" y="260649"/>
            <a:ext cx="6858000" cy="636688"/>
          </a:xfrm>
          <a:ln w="28575">
            <a:solidFill>
              <a:srgbClr val="FF0000"/>
            </a:solidFill>
          </a:ln>
        </p:spPr>
        <p:txBody>
          <a:bodyPr>
            <a:normAutofit/>
          </a:bodyPr>
          <a:lstStyle/>
          <a:p>
            <a:r>
              <a:rPr lang="es-ES" sz="2400" b="1" dirty="0"/>
              <a:t>El SISTEMA DE FRENOS DE UN VEHICULO </a:t>
            </a:r>
            <a:endParaRPr lang="en-US" sz="2400" b="1" dirty="0"/>
          </a:p>
        </p:txBody>
      </p:sp>
      <p:pic>
        <p:nvPicPr>
          <p:cNvPr id="1026" name="Picture 2" descr="http://como-funciona.co/wp-content/uploads/2018/10/sistema-de-frenos-funcionamiento-y-par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138" y="1124744"/>
            <a:ext cx="8463325" cy="5446157"/>
          </a:xfrm>
          <a:prstGeom prst="rect">
            <a:avLst/>
          </a:prstGeom>
          <a:noFill/>
          <a:ln w="28575">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597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88641"/>
            <a:ext cx="7886700" cy="1080120"/>
          </a:xfrm>
          <a:ln w="28575">
            <a:solidFill>
              <a:schemeClr val="tx1"/>
            </a:solidFill>
          </a:ln>
        </p:spPr>
        <p:txBody>
          <a:bodyPr>
            <a:normAutofit/>
          </a:bodyPr>
          <a:lstStyle/>
          <a:p>
            <a:pPr algn="ctr"/>
            <a:r>
              <a:rPr lang="es-CL" b="1" dirty="0"/>
              <a:t>TIPOS DE BOMBAS DE FRENOS</a:t>
            </a:r>
            <a:endParaRPr lang="en-US" b="1" dirty="0"/>
          </a:p>
        </p:txBody>
      </p:sp>
      <p:pic>
        <p:nvPicPr>
          <p:cNvPr id="4" name="Marcador de contenido 3"/>
          <p:cNvPicPr>
            <a:picLocks noGrp="1" noChangeAspect="1"/>
          </p:cNvPicPr>
          <p:nvPr>
            <p:ph idx="1"/>
          </p:nvPr>
        </p:nvPicPr>
        <p:blipFill>
          <a:blip r:embed="rId2" cstate="print"/>
          <a:stretch>
            <a:fillRect/>
          </a:stretch>
        </p:blipFill>
        <p:spPr>
          <a:xfrm>
            <a:off x="323528" y="1412776"/>
            <a:ext cx="8496944" cy="5256583"/>
          </a:xfrm>
          <a:prstGeom prst="rect">
            <a:avLst/>
          </a:prstGeom>
          <a:ln w="28575">
            <a:solidFill>
              <a:srgbClr val="92D050"/>
            </a:solidFill>
          </a:ln>
        </p:spPr>
      </p:pic>
    </p:spTree>
    <p:extLst>
      <p:ext uri="{BB962C8B-B14F-4D97-AF65-F5344CB8AC3E}">
        <p14:creationId xmlns:p14="http://schemas.microsoft.com/office/powerpoint/2010/main" val="24775375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21506" name="Picture 2" descr="Blog Mecánicos: ¿Conoces el funcionamiento de la bomba de frenos?"/>
          <p:cNvPicPr>
            <a:picLocks noChangeAspect="1" noChangeArrowheads="1"/>
          </p:cNvPicPr>
          <p:nvPr/>
        </p:nvPicPr>
        <p:blipFill>
          <a:blip r:embed="rId2" cstate="print"/>
          <a:srcRect/>
          <a:stretch>
            <a:fillRect/>
          </a:stretch>
        </p:blipFill>
        <p:spPr bwMode="auto">
          <a:xfrm>
            <a:off x="539552" y="260648"/>
            <a:ext cx="8136904" cy="6192688"/>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68610" name="Picture 2" descr="Cilindro Maestro (Bomba De Frenos) | TusFrenos.mx"/>
          <p:cNvPicPr>
            <a:picLocks noChangeAspect="1" noChangeArrowheads="1"/>
          </p:cNvPicPr>
          <p:nvPr/>
        </p:nvPicPr>
        <p:blipFill>
          <a:blip r:embed="rId2" cstate="print"/>
          <a:srcRect/>
          <a:stretch>
            <a:fillRect/>
          </a:stretch>
        </p:blipFill>
        <p:spPr bwMode="auto">
          <a:xfrm>
            <a:off x="611560" y="404664"/>
            <a:ext cx="7406239" cy="5472608"/>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67586" name="AutoShape 2" descr="Bomba de frenos: Comprobaciones y ajust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67588" name="AutoShape 4" descr="Bomba de frenos: Comprobaciones y ajust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67590" name="Picture 6" descr="Bomba de frenos: Comprobaciones y ajustes"/>
          <p:cNvPicPr>
            <a:picLocks noChangeAspect="1" noChangeArrowheads="1"/>
          </p:cNvPicPr>
          <p:nvPr/>
        </p:nvPicPr>
        <p:blipFill>
          <a:blip r:embed="rId2" cstate="print"/>
          <a:srcRect/>
          <a:stretch>
            <a:fillRect/>
          </a:stretch>
        </p:blipFill>
        <p:spPr bwMode="auto">
          <a:xfrm>
            <a:off x="611559" y="548680"/>
            <a:ext cx="7852453" cy="5472608"/>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66562" name="Picture 2" descr="Ford Frenos - Bomba De Freno - Repuesto Bomba Freno – masrefacciones"/>
          <p:cNvPicPr>
            <a:picLocks noChangeAspect="1" noChangeArrowheads="1"/>
          </p:cNvPicPr>
          <p:nvPr/>
        </p:nvPicPr>
        <p:blipFill>
          <a:blip r:embed="rId2" cstate="print"/>
          <a:srcRect/>
          <a:stretch>
            <a:fillRect/>
          </a:stretch>
        </p:blipFill>
        <p:spPr bwMode="auto">
          <a:xfrm>
            <a:off x="467544" y="332656"/>
            <a:ext cx="7920880" cy="6034956"/>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19458" name="Picture 2" descr="Mantenimiento del sistema de frenos"/>
          <p:cNvPicPr>
            <a:picLocks noChangeAspect="1" noChangeArrowheads="1"/>
          </p:cNvPicPr>
          <p:nvPr/>
        </p:nvPicPr>
        <p:blipFill>
          <a:blip r:embed="rId2" cstate="print"/>
          <a:srcRect/>
          <a:stretch>
            <a:fillRect/>
          </a:stretch>
        </p:blipFill>
        <p:spPr bwMode="auto">
          <a:xfrm>
            <a:off x="683568" y="404664"/>
            <a:ext cx="7776864" cy="583874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76802" name="Picture 2" descr="Los frenos. Sistemas de mando y asistencia"/>
          <p:cNvPicPr>
            <a:picLocks noChangeAspect="1" noChangeArrowheads="1"/>
          </p:cNvPicPr>
          <p:nvPr/>
        </p:nvPicPr>
        <p:blipFill>
          <a:blip r:embed="rId2" cstate="print"/>
          <a:srcRect/>
          <a:stretch>
            <a:fillRect/>
          </a:stretch>
        </p:blipFill>
        <p:spPr bwMode="auto">
          <a:xfrm>
            <a:off x="539552" y="332656"/>
            <a:ext cx="7979081" cy="5832648"/>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260649"/>
            <a:ext cx="7886700" cy="936104"/>
          </a:xfrm>
          <a:ln w="28575">
            <a:solidFill>
              <a:schemeClr val="tx1"/>
            </a:solidFill>
          </a:ln>
        </p:spPr>
        <p:txBody>
          <a:bodyPr>
            <a:normAutofit/>
          </a:bodyPr>
          <a:lstStyle/>
          <a:p>
            <a:r>
              <a:rPr lang="es-CL" sz="2700" b="1" dirty="0"/>
              <a:t>PRINCIPIO DE FUNCIONAMIENTO FRENOS HIDRAULICOS</a:t>
            </a:r>
            <a:endParaRPr lang="en-US" sz="2700" b="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412776"/>
            <a:ext cx="3240360" cy="4112400"/>
          </a:xfrm>
          <a:ln w="28575">
            <a:solidFill>
              <a:schemeClr val="tx1"/>
            </a:solidFill>
          </a:ln>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4833" y="1433024"/>
            <a:ext cx="4690517" cy="4112400"/>
          </a:xfrm>
          <a:prstGeom prst="rect">
            <a:avLst/>
          </a:prstGeom>
          <a:ln w="28575">
            <a:solidFill>
              <a:schemeClr val="tx1"/>
            </a:solidFill>
          </a:ln>
        </p:spPr>
      </p:pic>
    </p:spTree>
    <p:extLst>
      <p:ext uri="{BB962C8B-B14F-4D97-AF65-F5344CB8AC3E}">
        <p14:creationId xmlns:p14="http://schemas.microsoft.com/office/powerpoint/2010/main" val="457368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74754" name="Picture 2" descr="Repartidor De Líquido De Frenos A2 Bosch en venta en Durango ..."/>
          <p:cNvPicPr>
            <a:picLocks noChangeAspect="1" noChangeArrowheads="1"/>
          </p:cNvPicPr>
          <p:nvPr/>
        </p:nvPicPr>
        <p:blipFill>
          <a:blip r:embed="rId2" cstate="print"/>
          <a:srcRect/>
          <a:stretch>
            <a:fillRect/>
          </a:stretch>
        </p:blipFill>
        <p:spPr bwMode="auto">
          <a:xfrm>
            <a:off x="1907704" y="260648"/>
            <a:ext cx="4392488" cy="3165559"/>
          </a:xfrm>
          <a:prstGeom prst="rect">
            <a:avLst/>
          </a:prstGeom>
          <a:noFill/>
        </p:spPr>
      </p:pic>
      <p:sp>
        <p:nvSpPr>
          <p:cNvPr id="74755" name="Rectangle 3"/>
          <p:cNvSpPr>
            <a:spLocks noChangeArrowheads="1"/>
          </p:cNvSpPr>
          <p:nvPr/>
        </p:nvSpPr>
        <p:spPr bwMode="auto">
          <a:xfrm>
            <a:off x="371474" y="3645024"/>
            <a:ext cx="8304981" cy="2880320"/>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800" b="1" i="0" u="none" strike="noStrike" cap="none" normalizeH="0" baseline="0">
                <a:ln>
                  <a:noFill/>
                </a:ln>
                <a:solidFill>
                  <a:srgbClr val="000000"/>
                </a:solidFill>
                <a:effectLst/>
                <a:latin typeface="Arial" pitchFamily="34" charset="0"/>
                <a:cs typeface="Arial" pitchFamily="34" charset="0"/>
              </a:rPr>
              <a:t>El REPARTIDOR  O DISTRIBUIDOR DEL LIQUIDO DE FRENOS </a:t>
            </a:r>
            <a:br>
              <a:rPr kumimoji="0" lang="es-CL" sz="2800" b="1" i="0" u="none" strike="noStrike" cap="none" normalizeH="0" baseline="0">
                <a:ln>
                  <a:noFill/>
                </a:ln>
                <a:solidFill>
                  <a:srgbClr val="000000"/>
                </a:solidFill>
                <a:effectLst/>
                <a:latin typeface="Arial" pitchFamily="34" charset="0"/>
                <a:cs typeface="Arial" pitchFamily="34" charset="0"/>
              </a:rPr>
            </a:br>
            <a:r>
              <a:rPr kumimoji="0" lang="es-CL" sz="2800" b="1" i="0" u="none" strike="noStrike" cap="none" normalizeH="0" baseline="0">
                <a:ln>
                  <a:noFill/>
                </a:ln>
                <a:solidFill>
                  <a:srgbClr val="000000"/>
                </a:solidFill>
                <a:effectLst/>
                <a:latin typeface="Arial" pitchFamily="34" charset="0"/>
                <a:cs typeface="Arial" pitchFamily="34" charset="0"/>
              </a:rPr>
              <a:t>Es un dispositivo que va a continuación de la bomba de frenos y que tiene la función de enviar el liquido de frenos hacia los frenos delanteros y hacia los frenos traseros.</a:t>
            </a:r>
            <a:br>
              <a:rPr kumimoji="0" lang="es-CL" sz="2800" b="1" i="0" u="none" strike="noStrike" cap="none" normalizeH="0" baseline="0">
                <a:ln>
                  <a:noFill/>
                </a:ln>
                <a:solidFill>
                  <a:srgbClr val="000000"/>
                </a:solidFill>
                <a:effectLst/>
                <a:latin typeface="Arial" pitchFamily="34" charset="0"/>
                <a:cs typeface="Arial" pitchFamily="34" charset="0"/>
              </a:rPr>
            </a:br>
            <a:endParaRPr kumimoji="0" lang="es-CL"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78850" name="Picture 2" descr="Análisis Técnico – Reparto de frenos | AlbrodpulF1"/>
          <p:cNvPicPr>
            <a:picLocks noChangeAspect="1" noChangeArrowheads="1"/>
          </p:cNvPicPr>
          <p:nvPr/>
        </p:nvPicPr>
        <p:blipFill>
          <a:blip r:embed="rId2" cstate="print"/>
          <a:srcRect/>
          <a:stretch>
            <a:fillRect/>
          </a:stretch>
        </p:blipFill>
        <p:spPr bwMode="auto">
          <a:xfrm>
            <a:off x="395536" y="188640"/>
            <a:ext cx="8293161" cy="6192688"/>
          </a:xfrm>
          <a:prstGeom prst="rect">
            <a:avLst/>
          </a:prstGeom>
          <a:noFill/>
        </p:spPr>
      </p:pic>
      <p:sp>
        <p:nvSpPr>
          <p:cNvPr id="4" name="3 Flecha arriba"/>
          <p:cNvSpPr/>
          <p:nvPr/>
        </p:nvSpPr>
        <p:spPr>
          <a:xfrm rot="201526">
            <a:off x="3612261" y="4153221"/>
            <a:ext cx="164862" cy="802029"/>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4 Rectángulo"/>
          <p:cNvSpPr/>
          <p:nvPr/>
        </p:nvSpPr>
        <p:spPr>
          <a:xfrm>
            <a:off x="3707904" y="5013176"/>
            <a:ext cx="208823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Rectángulo"/>
          <p:cNvSpPr/>
          <p:nvPr/>
        </p:nvSpPr>
        <p:spPr>
          <a:xfrm>
            <a:off x="3635896" y="4941168"/>
            <a:ext cx="1584176"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tx1"/>
                </a:solidFill>
              </a:rPr>
              <a:t>REPARTIDOR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88641"/>
            <a:ext cx="7886700" cy="648072"/>
          </a:xfrm>
          <a:ln w="28575">
            <a:solidFill>
              <a:srgbClr val="FF0000"/>
            </a:solidFill>
          </a:ln>
        </p:spPr>
        <p:txBody>
          <a:bodyPr>
            <a:normAutofit/>
          </a:bodyPr>
          <a:lstStyle/>
          <a:p>
            <a:pPr algn="ctr"/>
            <a:r>
              <a:rPr lang="es-ES" sz="2700" b="1" dirty="0">
                <a:latin typeface="+mn-lt"/>
                <a:ea typeface="+mn-ea"/>
                <a:cs typeface="+mn-cs"/>
              </a:rPr>
              <a:t>COMPONENTES  DEL  SISTEMA DE FRENOS</a:t>
            </a:r>
            <a:endParaRPr lang="en-US" sz="2700" b="1" dirty="0">
              <a:latin typeface="+mn-lt"/>
              <a:ea typeface="+mn-ea"/>
              <a:cs typeface="+mn-cs"/>
            </a:endParaRPr>
          </a:p>
        </p:txBody>
      </p:sp>
      <p:sp>
        <p:nvSpPr>
          <p:cNvPr id="3" name="Marcador de contenido 2"/>
          <p:cNvSpPr>
            <a:spLocks noGrp="1"/>
          </p:cNvSpPr>
          <p:nvPr>
            <p:ph idx="1"/>
          </p:nvPr>
        </p:nvSpPr>
        <p:spPr>
          <a:xfrm>
            <a:off x="628650" y="1052736"/>
            <a:ext cx="7886700" cy="5328592"/>
          </a:xfrm>
          <a:ln w="28575">
            <a:solidFill>
              <a:srgbClr val="002060"/>
            </a:solidFill>
          </a:ln>
        </p:spPr>
        <p:txBody>
          <a:bodyPr>
            <a:normAutofit fontScale="40000" lnSpcReduction="20000"/>
          </a:bodyPr>
          <a:lstStyle/>
          <a:p>
            <a:r>
              <a:rPr lang="es-ES" sz="4500" b="1" dirty="0"/>
              <a:t>Pedal</a:t>
            </a:r>
            <a:r>
              <a:rPr lang="es-ES" sz="3300" b="1" dirty="0"/>
              <a:t>: </a:t>
            </a:r>
            <a:r>
              <a:rPr lang="es-ES" sz="4500" b="1" dirty="0"/>
              <a:t>Es el elemento que debe presionarse para accionar el sistema de frenos. La presión que se ejerce sobre el pedal mueve un pistón que está ubicado en el cilindro principal. Esta acción desencadena la acción de frenado.</a:t>
            </a:r>
          </a:p>
          <a:p>
            <a:r>
              <a:rPr lang="es-ES" sz="4500" b="1" dirty="0"/>
              <a:t>Líquido de frenos: Es un fluido hidráulico especial que transmite la fuerza que se ejerce en el pedal hacia los cilindros de la llanta. Se compone principalmente de derivados del </a:t>
            </a:r>
            <a:r>
              <a:rPr lang="es-ES" sz="4500" b="1" dirty="0" err="1"/>
              <a:t>poliglicol</a:t>
            </a:r>
            <a:r>
              <a:rPr lang="es-ES" sz="4500" b="1" dirty="0"/>
              <a:t>, tiene un elevado punto de ebullición debido a que los frenos producen calor en exceso.</a:t>
            </a:r>
          </a:p>
          <a:p>
            <a:r>
              <a:rPr lang="es-ES" sz="4650" b="1" dirty="0">
                <a:hlinkClick r:id="rId2"/>
              </a:rPr>
              <a:t>Bomba de frenos</a:t>
            </a:r>
            <a:r>
              <a:rPr lang="es-ES" sz="4650" b="1" dirty="0"/>
              <a:t>: Conocida también como cilindro maestro, se encarga de convertir la fuerza ejercida por el pie en presión hidráulica, que acciona otros elementos como cilindros y </a:t>
            </a:r>
            <a:r>
              <a:rPr lang="es-ES" sz="4650" b="1" dirty="0" err="1">
                <a:hlinkClick r:id="rId3"/>
              </a:rPr>
              <a:t>calipers</a:t>
            </a:r>
            <a:r>
              <a:rPr lang="es-ES" sz="4650" b="1" dirty="0"/>
              <a:t>.</a:t>
            </a:r>
          </a:p>
          <a:p>
            <a:r>
              <a:rPr lang="es-ES" sz="4650" b="1" dirty="0">
                <a:hlinkClick r:id="rId4"/>
              </a:rPr>
              <a:t>Servofreno</a:t>
            </a:r>
            <a:r>
              <a:rPr lang="es-ES" sz="4650" b="1" dirty="0"/>
              <a:t>: Es un elemento que multiplica el esfuerzo que se hace sobre el pedal y permite potenciar la acción de frenado.</a:t>
            </a:r>
          </a:p>
          <a:p>
            <a:r>
              <a:rPr lang="es-ES" sz="4650" b="1" dirty="0"/>
              <a:t>Cilindro auxiliar: Es el que se encarga de recibir la fuerza que produce el líquido de frenos desde la bomba principal y realizar los mecanismos que hacen presión en las pastillas o bandas sobre los discos o campanas.</a:t>
            </a:r>
          </a:p>
          <a:p>
            <a:r>
              <a:rPr lang="es-ES" sz="4650" b="1" dirty="0"/>
              <a:t>Disco de frenos</a:t>
            </a:r>
          </a:p>
          <a:p>
            <a:r>
              <a:rPr lang="es-ES" sz="4650" b="1" dirty="0"/>
              <a:t>Pastillas de freno</a:t>
            </a:r>
          </a:p>
          <a:p>
            <a:endParaRPr lang="en-US" sz="1800" dirty="0"/>
          </a:p>
        </p:txBody>
      </p:sp>
    </p:spTree>
    <p:extLst>
      <p:ext uri="{BB962C8B-B14F-4D97-AF65-F5344CB8AC3E}">
        <p14:creationId xmlns:p14="http://schemas.microsoft.com/office/powerpoint/2010/main" val="8393556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90483" y="1164821"/>
            <a:ext cx="7886700" cy="434442"/>
          </a:xfrm>
          <a:ln w="19050">
            <a:solidFill>
              <a:srgbClr val="C00000"/>
            </a:solidFill>
          </a:ln>
        </p:spPr>
        <p:txBody>
          <a:bodyPr>
            <a:normAutofit fontScale="90000"/>
          </a:bodyPr>
          <a:lstStyle/>
          <a:p>
            <a:pPr algn="ctr"/>
            <a:r>
              <a:rPr lang="es-CL" b="1" dirty="0"/>
              <a:t>FRENOS DE DISCO</a:t>
            </a:r>
            <a:endParaRPr lang="en-US" b="1" dirty="0"/>
          </a:p>
        </p:txBody>
      </p:sp>
      <p:sp>
        <p:nvSpPr>
          <p:cNvPr id="3" name="Marcador de contenido 2"/>
          <p:cNvSpPr>
            <a:spLocks noGrp="1"/>
          </p:cNvSpPr>
          <p:nvPr>
            <p:ph idx="1"/>
          </p:nvPr>
        </p:nvSpPr>
        <p:spPr>
          <a:xfrm>
            <a:off x="628650" y="1722932"/>
            <a:ext cx="8010368" cy="4802412"/>
          </a:xfrm>
          <a:ln w="28575">
            <a:solidFill>
              <a:srgbClr val="00B050"/>
            </a:solidFill>
          </a:ln>
        </p:spPr>
        <p:txBody>
          <a:bodyPr>
            <a:normAutofit fontScale="77500" lnSpcReduction="20000"/>
          </a:bodyPr>
          <a:lstStyle/>
          <a:p>
            <a:r>
              <a:rPr lang="es-MX" sz="2325" b="1" dirty="0"/>
              <a:t>Los frenos de disco tienen un disco que gira junto a la rueda. El disco está montado por un calibre, en los cuales hay pequeños pistones hidráulicos que trabajan para presionar el cilindro maestro.</a:t>
            </a:r>
          </a:p>
          <a:p>
            <a:r>
              <a:rPr lang="es-MX" sz="2325" b="1" dirty="0"/>
              <a:t>El pistón presiona en las pastillas que hacen fricción contra el disco desde cada lado para ayudar a parar o frenar la inercia del vehículo. Puede haber más de un par de pistones, especialmente en los circuitos de frenos dobles.</a:t>
            </a:r>
          </a:p>
          <a:p>
            <a:r>
              <a:rPr lang="es-MX" sz="2325" b="1" dirty="0"/>
              <a:t>Los pistones se mueven solo una corta distancia para accionar los frenos, y las pastillas casi ni se mueven cuando los frenos son liberados. No tienen muelles de retorno.</a:t>
            </a:r>
          </a:p>
          <a:p>
            <a:r>
              <a:rPr lang="es-MX" sz="2325" b="1" dirty="0"/>
              <a:t>Las gomas de estanqueidad que rodean a los pistones están diseñadas para dejar que los pistones se desplacen gradualmente mientras que las pastillas se desplazan hacia abajo, para que la distancia se mantenga constante y los frenos no necesiten ajuste.</a:t>
            </a:r>
          </a:p>
          <a:p>
            <a:r>
              <a:rPr lang="es-MX" sz="2325" b="1" dirty="0"/>
              <a:t>Todos los coches actuales llevan sensores en las pastillas de freno. Cuando las pastillas están a punto de llegar al fin de su vida útil, los sensores o cables se quedan expuestos. Estos hacen un pequeño cortocircuito en el disco metálico, haciendo que se ilumine un testigo en el cuadro de instrumentos.</a:t>
            </a:r>
          </a:p>
          <a:p>
            <a:endParaRPr lang="en-US" sz="1500" dirty="0"/>
          </a:p>
        </p:txBody>
      </p:sp>
    </p:spTree>
    <p:extLst>
      <p:ext uri="{BB962C8B-B14F-4D97-AF65-F5344CB8AC3E}">
        <p14:creationId xmlns:p14="http://schemas.microsoft.com/office/powerpoint/2010/main" val="2969509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18434" name="Picture 2" descr="En Un Sistema De Freno Hidráulico, Cuando Se Presiona El Pedal De ..."/>
          <p:cNvPicPr>
            <a:picLocks noChangeAspect="1" noChangeArrowheads="1"/>
          </p:cNvPicPr>
          <p:nvPr/>
        </p:nvPicPr>
        <p:blipFill>
          <a:blip r:embed="rId2" cstate="print"/>
          <a:srcRect/>
          <a:stretch>
            <a:fillRect/>
          </a:stretch>
        </p:blipFill>
        <p:spPr bwMode="auto">
          <a:xfrm>
            <a:off x="467544" y="908720"/>
            <a:ext cx="8208912" cy="5564682"/>
          </a:xfrm>
          <a:prstGeom prst="rect">
            <a:avLst/>
          </a:prstGeom>
          <a:noFill/>
        </p:spPr>
      </p:pic>
      <p:sp>
        <p:nvSpPr>
          <p:cNvPr id="18435" name="Rectangle 3"/>
          <p:cNvSpPr>
            <a:spLocks noChangeArrowheads="1"/>
          </p:cNvSpPr>
          <p:nvPr/>
        </p:nvSpPr>
        <p:spPr bwMode="auto">
          <a:xfrm>
            <a:off x="371474" y="260649"/>
            <a:ext cx="8304981" cy="648071"/>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CL" sz="2800" b="1" i="0" u="none" strike="noStrike" cap="none" normalizeH="0" baseline="0">
                <a:ln>
                  <a:noFill/>
                </a:ln>
                <a:solidFill>
                  <a:srgbClr val="000000"/>
                </a:solidFill>
                <a:effectLst/>
                <a:latin typeface="Arial" pitchFamily="34" charset="0"/>
                <a:cs typeface="Arial" pitchFamily="34" charset="0"/>
              </a:rPr>
              <a:t>FRENOS  DE DISCO  Y  PASTILLAS</a:t>
            </a:r>
            <a:endParaRPr kumimoji="0" lang="es-CL"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15362" name="Picture 2" descr="Frenos de disco y de tambor: Cómo son y cómo funcionan"/>
          <p:cNvPicPr>
            <a:picLocks noChangeAspect="1" noChangeArrowheads="1"/>
          </p:cNvPicPr>
          <p:nvPr/>
        </p:nvPicPr>
        <p:blipFill>
          <a:blip r:embed="rId2" cstate="print"/>
          <a:srcRect/>
          <a:stretch>
            <a:fillRect/>
          </a:stretch>
        </p:blipFill>
        <p:spPr bwMode="auto">
          <a:xfrm>
            <a:off x="539552" y="332656"/>
            <a:ext cx="8005591" cy="5616624"/>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4" name="Rectangle 1"/>
          <p:cNvSpPr>
            <a:spLocks noChangeArrowheads="1"/>
          </p:cNvSpPr>
          <p:nvPr/>
        </p:nvSpPr>
        <p:spPr bwMode="auto">
          <a:xfrm>
            <a:off x="371474" y="5229200"/>
            <a:ext cx="8376989" cy="1296144"/>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600" b="1" i="0" u="sng" strike="noStrike" cap="none" normalizeH="0" baseline="0" dirty="0">
                <a:ln>
                  <a:noFill/>
                </a:ln>
                <a:solidFill>
                  <a:srgbClr val="333333"/>
                </a:solidFill>
                <a:effectLst/>
                <a:latin typeface="Arial" pitchFamily="34" charset="0"/>
                <a:cs typeface="Arial" pitchFamily="34" charset="0"/>
              </a:rPr>
              <a:t>EL  CALIPER </a:t>
            </a:r>
            <a:br>
              <a:rPr kumimoji="0" lang="es-CL" sz="2600" b="1" i="0" u="sng" strike="noStrike" cap="none" normalizeH="0" baseline="0" dirty="0">
                <a:ln>
                  <a:noFill/>
                </a:ln>
                <a:solidFill>
                  <a:srgbClr val="333333"/>
                </a:solidFill>
                <a:effectLst/>
                <a:latin typeface="Arial" pitchFamily="34" charset="0"/>
                <a:cs typeface="Arial" pitchFamily="34" charset="0"/>
              </a:rPr>
            </a:br>
            <a:r>
              <a:rPr kumimoji="0" lang="es-CL" sz="2600" b="1" i="0" u="none" strike="noStrike" cap="none" normalizeH="0" baseline="0" dirty="0">
                <a:ln>
                  <a:noFill/>
                </a:ln>
                <a:solidFill>
                  <a:srgbClr val="333333"/>
                </a:solidFill>
                <a:effectLst/>
                <a:latin typeface="Arial" pitchFamily="34" charset="0"/>
                <a:cs typeface="Arial" pitchFamily="34" charset="0"/>
              </a:rPr>
              <a:t>Es el dispositivo que contiene a las pastillas de frenos y a los pistones que las accionan.</a:t>
            </a:r>
            <a:br>
              <a:rPr kumimoji="0" lang="es-CL" sz="2800" b="1" i="0" u="none" strike="noStrike" cap="none" normalizeH="0" baseline="0" dirty="0">
                <a:ln>
                  <a:noFill/>
                </a:ln>
                <a:solidFill>
                  <a:srgbClr val="000000"/>
                </a:solidFill>
                <a:effectLst/>
                <a:latin typeface="Arial" pitchFamily="34"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pic>
        <p:nvPicPr>
          <p:cNvPr id="77828" name="Picture 4" descr="Qué es el caliper automotriz? - Ingeniería Mecafenix"/>
          <p:cNvPicPr>
            <a:picLocks noChangeAspect="1" noChangeArrowheads="1"/>
          </p:cNvPicPr>
          <p:nvPr/>
        </p:nvPicPr>
        <p:blipFill>
          <a:blip r:embed="rId2" cstate="print"/>
          <a:srcRect/>
          <a:stretch>
            <a:fillRect/>
          </a:stretch>
        </p:blipFill>
        <p:spPr bwMode="auto">
          <a:xfrm>
            <a:off x="539552" y="404664"/>
            <a:ext cx="8064896" cy="4032448"/>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20482" name="Picture 2" descr="Sistema de Frenos Hidráulico 1 - YouTube"/>
          <p:cNvPicPr>
            <a:picLocks noChangeAspect="1" noChangeArrowheads="1"/>
          </p:cNvPicPr>
          <p:nvPr/>
        </p:nvPicPr>
        <p:blipFill>
          <a:blip r:embed="rId2" cstate="print"/>
          <a:srcRect/>
          <a:stretch>
            <a:fillRect/>
          </a:stretch>
        </p:blipFill>
        <p:spPr bwMode="auto">
          <a:xfrm>
            <a:off x="827584" y="332656"/>
            <a:ext cx="7488830" cy="5616624"/>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131094"/>
            <a:ext cx="7886700" cy="546868"/>
          </a:xfrm>
          <a:ln w="28575">
            <a:solidFill>
              <a:srgbClr val="00B0F0"/>
            </a:solidFill>
          </a:ln>
        </p:spPr>
        <p:txBody>
          <a:bodyPr>
            <a:normAutofit fontScale="90000"/>
          </a:bodyPr>
          <a:lstStyle/>
          <a:p>
            <a:pPr algn="ctr"/>
            <a:r>
              <a:rPr lang="es-CL" b="1" dirty="0"/>
              <a:t>FRENOS DE DISCO  </a:t>
            </a:r>
            <a:endParaRPr lang="en-US" b="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19528" y="1925299"/>
            <a:ext cx="7712440" cy="3831332"/>
          </a:xfrm>
          <a:ln w="28575">
            <a:solidFill>
              <a:srgbClr val="FF0000"/>
            </a:solidFill>
          </a:ln>
        </p:spPr>
      </p:pic>
    </p:spTree>
    <p:extLst>
      <p:ext uri="{BB962C8B-B14F-4D97-AF65-F5344CB8AC3E}">
        <p14:creationId xmlns:p14="http://schemas.microsoft.com/office/powerpoint/2010/main" val="12663797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50179" name="Picture 3" descr="Tipos de Caliper - e-auto.com.mx - El Sitio de los Mecánicos y ..."/>
          <p:cNvPicPr>
            <a:picLocks noChangeAspect="1" noChangeArrowheads="1"/>
          </p:cNvPicPr>
          <p:nvPr/>
        </p:nvPicPr>
        <p:blipFill>
          <a:blip r:embed="rId2" cstate="print"/>
          <a:srcRect/>
          <a:stretch>
            <a:fillRect/>
          </a:stretch>
        </p:blipFill>
        <p:spPr bwMode="auto">
          <a:xfrm>
            <a:off x="395535" y="692696"/>
            <a:ext cx="4383037" cy="4896544"/>
          </a:xfrm>
          <a:prstGeom prst="rect">
            <a:avLst/>
          </a:prstGeom>
          <a:noFill/>
        </p:spPr>
      </p:pic>
      <p:pic>
        <p:nvPicPr>
          <p:cNvPr id="50181" name="Picture 5" descr="Qué es el caliper automotriz? - Ingeniería Mecafenix"/>
          <p:cNvPicPr>
            <a:picLocks noChangeAspect="1" noChangeArrowheads="1"/>
          </p:cNvPicPr>
          <p:nvPr/>
        </p:nvPicPr>
        <p:blipFill>
          <a:blip r:embed="rId3" cstate="print"/>
          <a:srcRect/>
          <a:stretch>
            <a:fillRect/>
          </a:stretch>
        </p:blipFill>
        <p:spPr bwMode="auto">
          <a:xfrm>
            <a:off x="5004047" y="692696"/>
            <a:ext cx="3563471" cy="482453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12290" name="Picture 2" descr="PASTILLA FRENO GM OPTRA AVEO 04-10 NUBIRA DELT KANGUU KOREA ..."/>
          <p:cNvPicPr>
            <a:picLocks noChangeAspect="1" noChangeArrowheads="1"/>
          </p:cNvPicPr>
          <p:nvPr/>
        </p:nvPicPr>
        <p:blipFill>
          <a:blip r:embed="rId2" cstate="print"/>
          <a:srcRect/>
          <a:stretch>
            <a:fillRect/>
          </a:stretch>
        </p:blipFill>
        <p:spPr bwMode="auto">
          <a:xfrm>
            <a:off x="3851919" y="692696"/>
            <a:ext cx="4824535" cy="4824536"/>
          </a:xfrm>
          <a:prstGeom prst="rect">
            <a:avLst/>
          </a:prstGeom>
          <a:noFill/>
        </p:spPr>
      </p:pic>
      <p:sp>
        <p:nvSpPr>
          <p:cNvPr id="12291" name="Rectangle 3"/>
          <p:cNvSpPr>
            <a:spLocks noChangeArrowheads="1"/>
          </p:cNvSpPr>
          <p:nvPr/>
        </p:nvSpPr>
        <p:spPr bwMode="auto">
          <a:xfrm>
            <a:off x="371475" y="620689"/>
            <a:ext cx="3480445" cy="4896543"/>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600" b="1" i="0" u="sng" strike="noStrike" cap="none" normalizeH="0" baseline="0">
                <a:ln>
                  <a:noFill/>
                </a:ln>
                <a:solidFill>
                  <a:srgbClr val="333333"/>
                </a:solidFill>
                <a:effectLst/>
                <a:latin typeface="Arial" pitchFamily="34" charset="0"/>
                <a:cs typeface="Arial" pitchFamily="34" charset="0"/>
              </a:rPr>
              <a:t>LAS PASTILLAS DE FRENOS</a:t>
            </a:r>
            <a:r>
              <a:rPr kumimoji="0" lang="es-CL" sz="2600" b="1" i="0" u="none" strike="noStrike" cap="none" normalizeH="0" baseline="0">
                <a:ln>
                  <a:noFill/>
                </a:ln>
                <a:solidFill>
                  <a:srgbClr val="333333"/>
                </a:solidFill>
                <a:effectLst/>
                <a:latin typeface="Arial" pitchFamily="34" charset="0"/>
                <a:cs typeface="Arial" pitchFamily="34" charset="0"/>
              </a:rPr>
              <a:t> ; Son los elementos de material grafitado, ubicados en el caliper, que tienen la función de atrapar al disco de frenos para detenerlo  al momento del frenado</a:t>
            </a:r>
            <a:br>
              <a:rPr kumimoji="0" lang="es-CL" sz="2800" b="1" i="0" u="none" strike="noStrike" cap="none" normalizeH="0" baseline="0">
                <a:ln>
                  <a:noFill/>
                </a:ln>
                <a:solidFill>
                  <a:srgbClr val="000000"/>
                </a:solidFill>
                <a:effectLst/>
                <a:latin typeface="Arial" pitchFamily="34" charset="0"/>
                <a:cs typeface="Arial" pitchFamily="34" charset="0"/>
              </a:rPr>
            </a:br>
            <a:endParaRPr kumimoji="0" lang="es-CL"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49154" name="Picture 2" descr="F.GARCIAARANDA 1 EVA: STF"/>
          <p:cNvPicPr>
            <a:picLocks noChangeAspect="1" noChangeArrowheads="1"/>
          </p:cNvPicPr>
          <p:nvPr/>
        </p:nvPicPr>
        <p:blipFill>
          <a:blip r:embed="rId2" cstate="print"/>
          <a:srcRect/>
          <a:stretch>
            <a:fillRect/>
          </a:stretch>
        </p:blipFill>
        <p:spPr bwMode="auto">
          <a:xfrm>
            <a:off x="611560" y="476672"/>
            <a:ext cx="2448272" cy="2773161"/>
          </a:xfrm>
          <a:prstGeom prst="rect">
            <a:avLst/>
          </a:prstGeom>
          <a:noFill/>
        </p:spPr>
      </p:pic>
      <p:sp>
        <p:nvSpPr>
          <p:cNvPr id="49156" name="AutoShape 4" descr="Cambio de CALIPER DE FRENOS Y balatas - YouTub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49158" name="AutoShape 6" descr="Caliper de Frenos - Maestranza Pablo Brav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49160" name="AutoShape 8" descr="Caliper de Frenos - Maestranza Pablo Brav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49162" name="AutoShape 10" descr="El funcionamiento del cáliper de fren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49164" name="Picture 12" descr="El funcionamiento del cáliper de freno"/>
          <p:cNvPicPr>
            <a:picLocks noChangeAspect="1" noChangeArrowheads="1"/>
          </p:cNvPicPr>
          <p:nvPr/>
        </p:nvPicPr>
        <p:blipFill>
          <a:blip r:embed="rId3" cstate="print"/>
          <a:srcRect/>
          <a:stretch>
            <a:fillRect/>
          </a:stretch>
        </p:blipFill>
        <p:spPr bwMode="auto">
          <a:xfrm>
            <a:off x="4572000" y="260648"/>
            <a:ext cx="3810000" cy="3228975"/>
          </a:xfrm>
          <a:prstGeom prst="rect">
            <a:avLst/>
          </a:prstGeom>
          <a:noFill/>
        </p:spPr>
      </p:pic>
      <p:pic>
        <p:nvPicPr>
          <p:cNvPr id="49166" name="Picture 14" descr="Manual De Despiece Chevrolet Tracker 2001-2004 En Español ..."/>
          <p:cNvPicPr>
            <a:picLocks noChangeAspect="1" noChangeArrowheads="1"/>
          </p:cNvPicPr>
          <p:nvPr/>
        </p:nvPicPr>
        <p:blipFill>
          <a:blip r:embed="rId4" cstate="print"/>
          <a:srcRect/>
          <a:stretch>
            <a:fillRect/>
          </a:stretch>
        </p:blipFill>
        <p:spPr bwMode="auto">
          <a:xfrm>
            <a:off x="1187624" y="3501008"/>
            <a:ext cx="3168352" cy="2822231"/>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48130" name="Picture 2" descr="Daños en el caliper o mordaza de frenos | Mecánica Básica"/>
          <p:cNvPicPr>
            <a:picLocks noChangeAspect="1" noChangeArrowheads="1"/>
          </p:cNvPicPr>
          <p:nvPr/>
        </p:nvPicPr>
        <p:blipFill>
          <a:blip r:embed="rId2" cstate="print"/>
          <a:srcRect/>
          <a:stretch>
            <a:fillRect/>
          </a:stretch>
        </p:blipFill>
        <p:spPr bwMode="auto">
          <a:xfrm>
            <a:off x="395536" y="620688"/>
            <a:ext cx="8267700" cy="5256584"/>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40962" name="Rectangle 2"/>
          <p:cNvSpPr>
            <a:spLocks noChangeArrowheads="1"/>
          </p:cNvSpPr>
          <p:nvPr/>
        </p:nvSpPr>
        <p:spPr bwMode="auto">
          <a:xfrm>
            <a:off x="371474" y="188640"/>
            <a:ext cx="8448997" cy="6408711"/>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fontAlgn="base">
              <a:spcBef>
                <a:spcPct val="0"/>
              </a:spcBef>
              <a:spcAft>
                <a:spcPts val="1000"/>
              </a:spcAft>
            </a:pPr>
            <a:r>
              <a:rPr kumimoji="0" lang="es-CL" sz="3600" b="1" i="0" u="sng" strike="noStrike" cap="none" normalizeH="0" baseline="0" dirty="0">
                <a:ln>
                  <a:noFill/>
                </a:ln>
                <a:solidFill>
                  <a:srgbClr val="000000"/>
                </a:solidFill>
                <a:effectLst/>
                <a:latin typeface="Arial" pitchFamily="34" charset="0"/>
                <a:cs typeface="Arial" pitchFamily="34" charset="0"/>
              </a:rPr>
              <a:t>Links  de  apoyo</a:t>
            </a:r>
            <a:r>
              <a:rPr kumimoji="0" lang="es-CL" sz="4800" b="1" i="0" u="none" strike="noStrike" cap="none" normalizeH="0" baseline="0" dirty="0">
                <a:ln>
                  <a:noFill/>
                </a:ln>
                <a:solidFill>
                  <a:srgbClr val="000000"/>
                </a:solidFill>
                <a:effectLst/>
                <a:latin typeface="Arial" pitchFamily="34" charset="0"/>
                <a:cs typeface="Arial" pitchFamily="34" charset="0"/>
              </a:rPr>
              <a:t>;</a:t>
            </a:r>
            <a:br>
              <a:rPr kumimoji="0" lang="es-CL" sz="3600" b="1" i="0" u="none" strike="noStrike" cap="none" normalizeH="0" baseline="0" dirty="0">
                <a:ln>
                  <a:noFill/>
                </a:ln>
                <a:solidFill>
                  <a:srgbClr val="000000"/>
                </a:solidFill>
                <a:effectLst/>
                <a:latin typeface="Arial" pitchFamily="34" charset="0"/>
                <a:cs typeface="Arial" pitchFamily="34" charset="0"/>
              </a:rPr>
            </a:br>
            <a:r>
              <a:rPr lang="es-CL" sz="2400" dirty="0">
                <a:hlinkClick r:id="rId3"/>
              </a:rPr>
              <a:t>https://www.youtube.com/watch?v=jjPoNK7eGzE</a:t>
            </a:r>
            <a:br>
              <a:rPr kumimoji="0" lang="es-CL" sz="3600" b="1" i="0" u="none" strike="noStrike" cap="none" normalizeH="0" baseline="0" dirty="0">
                <a:ln>
                  <a:noFill/>
                </a:ln>
                <a:solidFill>
                  <a:srgbClr val="000000"/>
                </a:solidFill>
                <a:effectLst/>
                <a:latin typeface="Arial" pitchFamily="34" charset="0"/>
                <a:cs typeface="Arial" pitchFamily="34" charset="0"/>
              </a:rPr>
            </a:br>
            <a:r>
              <a:rPr kumimoji="0" lang="es-CL" sz="2400" b="0" i="0" strike="noStrike" cap="none" normalizeH="0" baseline="0" dirty="0">
                <a:ln>
                  <a:noFill/>
                </a:ln>
                <a:solidFill>
                  <a:schemeClr val="tx1"/>
                </a:solidFill>
                <a:effectLst/>
                <a:latin typeface="Calibri" pitchFamily="34" charset="0"/>
                <a:cs typeface="Arial" pitchFamily="34" charset="0"/>
                <a:hlinkClick r:id="rId4"/>
              </a:rPr>
              <a:t>https://www.youtube.com/watch?v=4Ke_qt-Vs7w</a:t>
            </a:r>
            <a:br>
              <a:rPr kumimoji="0" lang="es-CL" sz="2400" b="0" i="0" strike="noStrike" cap="none" normalizeH="0" baseline="0" dirty="0">
                <a:ln>
                  <a:noFill/>
                </a:ln>
                <a:solidFill>
                  <a:schemeClr val="tx1"/>
                </a:solidFill>
                <a:effectLst/>
                <a:latin typeface="Times New Roman" pitchFamily="18" charset="0"/>
                <a:cs typeface="Arial" pitchFamily="34" charset="0"/>
              </a:rPr>
            </a:br>
            <a:r>
              <a:rPr kumimoji="0" lang="es-CL" sz="2400" b="0" i="0" strike="noStrike" cap="none" normalizeH="0" baseline="0" dirty="0">
                <a:ln>
                  <a:noFill/>
                </a:ln>
                <a:solidFill>
                  <a:schemeClr val="tx1"/>
                </a:solidFill>
                <a:effectLst/>
                <a:latin typeface="Calibri" pitchFamily="34" charset="0"/>
                <a:cs typeface="Arial" pitchFamily="34" charset="0"/>
                <a:hlinkClick r:id="rId5"/>
              </a:rPr>
              <a:t>https://www.youtube.com/watch?v=orNR6uqffXY</a:t>
            </a:r>
            <a:br>
              <a:rPr kumimoji="0" lang="es-CL" sz="2400" b="0" i="0" strike="noStrike" cap="none" normalizeH="0" baseline="0" dirty="0">
                <a:ln>
                  <a:noFill/>
                </a:ln>
                <a:solidFill>
                  <a:schemeClr val="tx1"/>
                </a:solidFill>
                <a:effectLst/>
                <a:latin typeface="Times New Roman" pitchFamily="18" charset="0"/>
                <a:cs typeface="Arial" pitchFamily="34" charset="0"/>
              </a:rPr>
            </a:br>
            <a:r>
              <a:rPr kumimoji="0" lang="es-CL" sz="2400" b="0" i="0" strike="noStrike" cap="none" normalizeH="0" baseline="0" dirty="0">
                <a:ln>
                  <a:noFill/>
                </a:ln>
                <a:solidFill>
                  <a:schemeClr val="tx1"/>
                </a:solidFill>
                <a:effectLst/>
                <a:latin typeface="Calibri" pitchFamily="34" charset="0"/>
                <a:cs typeface="Arial" pitchFamily="34" charset="0"/>
                <a:hlinkClick r:id="rId6"/>
              </a:rPr>
              <a:t>https://www.youtube.com/watch?v=wfnXeBqwdB8</a:t>
            </a:r>
            <a:br>
              <a:rPr kumimoji="0" lang="es-CL" sz="9600" b="1" i="0" strike="noStrike" cap="none" normalizeH="0" baseline="0" dirty="0">
                <a:ln>
                  <a:noFill/>
                </a:ln>
                <a:solidFill>
                  <a:srgbClr val="000000"/>
                </a:solidFill>
                <a:effectLst/>
                <a:latin typeface="Arial" pitchFamily="34" charset="0"/>
                <a:cs typeface="Arial" pitchFamily="34" charset="0"/>
              </a:rPr>
            </a:br>
            <a:r>
              <a:rPr kumimoji="0" lang="es-CL" sz="2400" b="0" i="0" strike="noStrike" cap="none" normalizeH="0" baseline="0" dirty="0">
                <a:ln>
                  <a:noFill/>
                </a:ln>
                <a:solidFill>
                  <a:schemeClr val="tx1"/>
                </a:solidFill>
                <a:effectLst/>
                <a:latin typeface="Calibri" pitchFamily="34" charset="0"/>
                <a:cs typeface="Arial" pitchFamily="34" charset="0"/>
                <a:hlinkClick r:id="rId7"/>
              </a:rPr>
              <a:t>https://como-funciona.co/un-servofreno/</a:t>
            </a:r>
            <a:br>
              <a:rPr kumimoji="0" lang="es-CL" sz="2400" b="0" i="0" strike="noStrike" cap="none" normalizeH="0" baseline="0" dirty="0">
                <a:ln>
                  <a:noFill/>
                </a:ln>
                <a:solidFill>
                  <a:schemeClr val="tx1"/>
                </a:solidFill>
                <a:effectLst/>
                <a:latin typeface="Times New Roman" pitchFamily="18" charset="0"/>
                <a:cs typeface="Arial" pitchFamily="34" charset="0"/>
              </a:rPr>
            </a:br>
            <a:r>
              <a:rPr kumimoji="0" lang="es-CL" sz="2400" b="0" i="0" strike="noStrike" cap="none" normalizeH="0" baseline="0" dirty="0">
                <a:ln>
                  <a:noFill/>
                </a:ln>
                <a:solidFill>
                  <a:schemeClr val="tx1"/>
                </a:solidFill>
                <a:effectLst/>
                <a:latin typeface="Calibri" pitchFamily="34" charset="0"/>
                <a:cs typeface="Arial" pitchFamily="34" charset="0"/>
                <a:hlinkClick r:id="rId8"/>
              </a:rPr>
              <a:t>https://www.youtube.com/watch?v=2s-xdq2C5vs</a:t>
            </a:r>
            <a:br>
              <a:rPr kumimoji="0" lang="es-CL" sz="2400" b="0" i="0" strike="noStrike" cap="none" normalizeH="0" baseline="0" dirty="0">
                <a:ln>
                  <a:noFill/>
                </a:ln>
                <a:solidFill>
                  <a:schemeClr val="tx1"/>
                </a:solidFill>
                <a:effectLst/>
                <a:latin typeface="Times New Roman" pitchFamily="18" charset="0"/>
                <a:cs typeface="Arial" pitchFamily="34" charset="0"/>
              </a:rPr>
            </a:br>
            <a:r>
              <a:rPr kumimoji="0" lang="es-CL" sz="2400" b="0" i="0" strike="noStrike" cap="none" normalizeH="0" baseline="0" dirty="0">
                <a:ln>
                  <a:noFill/>
                </a:ln>
                <a:solidFill>
                  <a:schemeClr val="tx1"/>
                </a:solidFill>
                <a:effectLst/>
                <a:latin typeface="Calibri" pitchFamily="34" charset="0"/>
                <a:cs typeface="Arial" pitchFamily="34" charset="0"/>
                <a:hlinkClick r:id="rId9"/>
              </a:rPr>
              <a:t>https://www.youtube.com/watch?v=SLFJdbnnhds&amp;pbjreload=101</a:t>
            </a:r>
            <a:br>
              <a:rPr kumimoji="0" lang="es-CL" sz="2400" b="0" i="0" strike="noStrike" cap="none" normalizeH="0" baseline="0" dirty="0">
                <a:ln>
                  <a:noFill/>
                </a:ln>
                <a:solidFill>
                  <a:schemeClr val="tx1"/>
                </a:solidFill>
                <a:effectLst/>
                <a:latin typeface="Times New Roman" pitchFamily="18" charset="0"/>
                <a:cs typeface="Arial" pitchFamily="34" charset="0"/>
              </a:rPr>
            </a:br>
            <a:r>
              <a:rPr kumimoji="0" lang="es-CL" sz="2400" b="0" i="0" strike="noStrike" cap="none" normalizeH="0" baseline="0" dirty="0">
                <a:ln>
                  <a:noFill/>
                </a:ln>
                <a:solidFill>
                  <a:schemeClr val="tx1"/>
                </a:solidFill>
                <a:effectLst/>
                <a:latin typeface="Calibri" pitchFamily="34" charset="0"/>
                <a:cs typeface="Arial" pitchFamily="34" charset="0"/>
                <a:hlinkClick r:id="rId10"/>
              </a:rPr>
              <a:t>https://www.youtube.com/watch?v=aI-193JGp6g</a:t>
            </a:r>
            <a:br>
              <a:rPr kumimoji="0" lang="es-CL" sz="2400" b="0" i="0" strike="noStrike" cap="none" normalizeH="0" baseline="0" dirty="0">
                <a:ln>
                  <a:noFill/>
                </a:ln>
                <a:solidFill>
                  <a:schemeClr val="tx1"/>
                </a:solidFill>
                <a:effectLst/>
                <a:latin typeface="Times New Roman" pitchFamily="18" charset="0"/>
                <a:cs typeface="Arial" pitchFamily="34" charset="0"/>
              </a:rPr>
            </a:br>
            <a:r>
              <a:rPr kumimoji="0" lang="es-CL" sz="2400" b="0" i="0" strike="noStrike" cap="none" normalizeH="0" baseline="0" dirty="0">
                <a:ln>
                  <a:noFill/>
                </a:ln>
                <a:solidFill>
                  <a:schemeClr val="tx1"/>
                </a:solidFill>
                <a:effectLst/>
                <a:latin typeface="Calibri" pitchFamily="34" charset="0"/>
                <a:cs typeface="Arial" pitchFamily="34" charset="0"/>
                <a:hlinkClick r:id="rId11"/>
              </a:rPr>
              <a:t>https://www.youtube.com/watch?v=6JBwHk7XGks</a:t>
            </a:r>
            <a:br>
              <a:rPr kumimoji="0" lang="es-CL" sz="2400" b="0" i="0" strike="noStrike" cap="none" normalizeH="0" baseline="0" dirty="0">
                <a:ln>
                  <a:noFill/>
                </a:ln>
                <a:solidFill>
                  <a:schemeClr val="tx1"/>
                </a:solidFill>
                <a:effectLst/>
                <a:latin typeface="Times New Roman" pitchFamily="18" charset="0"/>
                <a:cs typeface="Arial" pitchFamily="34" charset="0"/>
              </a:rPr>
            </a:br>
            <a:r>
              <a:rPr kumimoji="0" lang="es-CL" sz="2400" b="0" i="0" strike="noStrike" cap="none" normalizeH="0" baseline="0" dirty="0">
                <a:ln>
                  <a:noFill/>
                </a:ln>
                <a:solidFill>
                  <a:schemeClr val="tx1"/>
                </a:solidFill>
                <a:effectLst/>
                <a:latin typeface="Calibri" pitchFamily="34" charset="0"/>
                <a:cs typeface="Arial" pitchFamily="34" charset="0"/>
                <a:hlinkClick r:id="rId12"/>
              </a:rPr>
              <a:t>https://www.youtube.com/watch?v=TOcgrrYpr-E</a:t>
            </a:r>
            <a:br>
              <a:rPr kumimoji="0" lang="es-CL" sz="2400" b="0" i="0" strike="noStrike" cap="none" normalizeH="0" baseline="0" dirty="0">
                <a:ln>
                  <a:noFill/>
                </a:ln>
                <a:solidFill>
                  <a:schemeClr val="tx1"/>
                </a:solidFill>
                <a:effectLst/>
                <a:latin typeface="Calibri" pitchFamily="34" charset="0"/>
                <a:cs typeface="Arial" pitchFamily="34" charset="0"/>
              </a:rPr>
            </a:br>
            <a:br>
              <a:rPr kumimoji="0" lang="es-CL" sz="2400" b="0" i="0" strike="noStrike" cap="none" normalizeH="0" baseline="0" dirty="0">
                <a:ln>
                  <a:noFill/>
                </a:ln>
                <a:solidFill>
                  <a:schemeClr val="tx1"/>
                </a:solidFill>
                <a:effectLst/>
                <a:latin typeface="Calibri" pitchFamily="34" charset="0"/>
                <a:cs typeface="Arial" pitchFamily="34" charset="0"/>
              </a:rPr>
            </a:br>
            <a:br>
              <a:rPr kumimoji="0" lang="es-CL" sz="1800" b="0" i="0" u="none" strike="noStrike" cap="none" normalizeH="0" baseline="0" dirty="0">
                <a:ln>
                  <a:noFill/>
                </a:ln>
                <a:solidFill>
                  <a:schemeClr val="tx1"/>
                </a:solidFill>
                <a:effectLst/>
                <a:latin typeface="Times New Roman" pitchFamily="18" charset="0"/>
                <a:cs typeface="Arial" pitchFamily="34" charset="0"/>
              </a:rPr>
            </a:br>
            <a:br>
              <a:rPr kumimoji="0" lang="es-CL" sz="2800" b="1" i="0" u="none" strike="noStrike" cap="none" normalizeH="0" baseline="0" dirty="0">
                <a:ln>
                  <a:noFill/>
                </a:ln>
                <a:solidFill>
                  <a:srgbClr val="000000"/>
                </a:solidFill>
                <a:effectLst/>
                <a:latin typeface="Arial" pitchFamily="34"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55298" name="Picture 2" descr="P3 frenos"/>
          <p:cNvPicPr>
            <a:picLocks noChangeAspect="1" noChangeArrowheads="1"/>
          </p:cNvPicPr>
          <p:nvPr/>
        </p:nvPicPr>
        <p:blipFill>
          <a:blip r:embed="rId2" cstate="print"/>
          <a:srcRect/>
          <a:stretch>
            <a:fillRect/>
          </a:stretch>
        </p:blipFill>
        <p:spPr bwMode="auto">
          <a:xfrm>
            <a:off x="611560" y="476672"/>
            <a:ext cx="7848872" cy="5879081"/>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3" name="2 Imagen" descr="C:\Documents and Settings\RAUL FUENZALIDA\Escritorio\INF. TÈCNICA\HIDRÀULICA\images (48).jpg"/>
          <p:cNvPicPr/>
          <p:nvPr/>
        </p:nvPicPr>
        <p:blipFill>
          <a:blip r:embed="rId2" cstate="print"/>
          <a:srcRect/>
          <a:stretch>
            <a:fillRect/>
          </a:stretch>
        </p:blipFill>
        <p:spPr bwMode="auto">
          <a:xfrm>
            <a:off x="1043608" y="620688"/>
            <a:ext cx="7200800" cy="5472608"/>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16386" name="Picture 2" descr="Principios Basicos: FUNCIONAMIENTO DEL FRENO HIDRAULICO | TusFrenos.mx"/>
          <p:cNvPicPr>
            <a:picLocks noChangeAspect="1" noChangeArrowheads="1"/>
          </p:cNvPicPr>
          <p:nvPr/>
        </p:nvPicPr>
        <p:blipFill>
          <a:blip r:embed="rId2" cstate="print"/>
          <a:srcRect/>
          <a:stretch>
            <a:fillRect/>
          </a:stretch>
        </p:blipFill>
        <p:spPr bwMode="auto">
          <a:xfrm>
            <a:off x="539551" y="548679"/>
            <a:ext cx="7956083" cy="5544617"/>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ln w="28575">
            <a:solidFill>
              <a:schemeClr val="accent6"/>
            </a:solidFill>
          </a:ln>
        </p:spPr>
        <p:txBody>
          <a:bodyPr>
            <a:normAutofit/>
          </a:bodyPr>
          <a:lstStyle/>
          <a:p>
            <a:pPr algn="ctr"/>
            <a:r>
              <a:rPr lang="es-CL" sz="2700" b="1" dirty="0"/>
              <a:t>ACCIONAMIENTO PEDAL DE FRENO-BOMBA DE FRENOS-CALIPER-PASTILLA FRENOS-DISCO FRENO</a:t>
            </a:r>
            <a:endParaRPr lang="en-US" sz="2700" b="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700808"/>
            <a:ext cx="8371866" cy="4882554"/>
          </a:xfrm>
          <a:ln w="28575">
            <a:solidFill>
              <a:srgbClr val="FF0000"/>
            </a:solidFill>
          </a:ln>
        </p:spPr>
      </p:pic>
    </p:spTree>
    <p:extLst>
      <p:ext uri="{BB962C8B-B14F-4D97-AF65-F5344CB8AC3E}">
        <p14:creationId xmlns:p14="http://schemas.microsoft.com/office/powerpoint/2010/main" val="19959204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260649"/>
            <a:ext cx="7886700" cy="1224136"/>
          </a:xfrm>
          <a:ln w="38100">
            <a:solidFill>
              <a:schemeClr val="tx1"/>
            </a:solidFill>
          </a:ln>
        </p:spPr>
        <p:txBody>
          <a:bodyPr>
            <a:normAutofit fontScale="90000"/>
          </a:bodyPr>
          <a:lstStyle/>
          <a:p>
            <a:r>
              <a:rPr lang="es-CL" b="1" dirty="0"/>
              <a:t>SISTEMA DE FRENOS DISCO-PASTILLA</a:t>
            </a:r>
            <a:endParaRPr lang="en-US" b="1"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19" y="1606602"/>
            <a:ext cx="8791925" cy="5134766"/>
          </a:xfrm>
          <a:prstGeom prst="rect">
            <a:avLst/>
          </a:prstGeom>
        </p:spPr>
      </p:pic>
    </p:spTree>
    <p:extLst>
      <p:ext uri="{BB962C8B-B14F-4D97-AF65-F5344CB8AC3E}">
        <p14:creationId xmlns:p14="http://schemas.microsoft.com/office/powerpoint/2010/main" val="23779265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46081" name="Rectangle 1"/>
          <p:cNvSpPr>
            <a:spLocks noChangeArrowheads="1"/>
          </p:cNvSpPr>
          <p:nvPr/>
        </p:nvSpPr>
        <p:spPr bwMode="auto">
          <a:xfrm>
            <a:off x="371475" y="260648"/>
            <a:ext cx="4056509" cy="6336704"/>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800" b="1" i="0" u="sng" strike="noStrike" cap="none" normalizeH="0" baseline="0" dirty="0">
                <a:ln>
                  <a:noFill/>
                </a:ln>
                <a:solidFill>
                  <a:srgbClr val="000000"/>
                </a:solidFill>
                <a:effectLst/>
                <a:latin typeface="Arial" pitchFamily="34" charset="0"/>
                <a:cs typeface="Arial" pitchFamily="34" charset="0"/>
              </a:rPr>
              <a:t>EL DISCO DE FRENOS</a:t>
            </a:r>
            <a:r>
              <a:rPr kumimoji="0" lang="es-CL" sz="2800" b="1" i="0" u="none" strike="noStrike" cap="none" normalizeH="0" baseline="0" dirty="0">
                <a:ln>
                  <a:noFill/>
                </a:ln>
                <a:solidFill>
                  <a:srgbClr val="000000"/>
                </a:solidFill>
                <a:effectLst/>
                <a:latin typeface="Arial" pitchFamily="34" charset="0"/>
                <a:cs typeface="Arial" pitchFamily="34" charset="0"/>
              </a:rPr>
              <a:t> </a:t>
            </a:r>
            <a:br>
              <a:rPr kumimoji="0" lang="es-CL" sz="2800" b="1" i="0" u="none" strike="noStrike" cap="none" normalizeH="0" baseline="0" dirty="0">
                <a:ln>
                  <a:noFill/>
                </a:ln>
                <a:solidFill>
                  <a:srgbClr val="000000"/>
                </a:solidFill>
                <a:effectLst/>
                <a:latin typeface="Arial" pitchFamily="34" charset="0"/>
                <a:cs typeface="Arial" pitchFamily="34" charset="0"/>
              </a:rPr>
            </a:br>
            <a:r>
              <a:rPr kumimoji="0" lang="es-CL" sz="2200" b="1" i="0" u="none" strike="noStrike" cap="none" normalizeH="0" baseline="0" dirty="0">
                <a:ln>
                  <a:noFill/>
                </a:ln>
                <a:solidFill>
                  <a:srgbClr val="000000"/>
                </a:solidFill>
                <a:effectLst/>
                <a:latin typeface="Arial" pitchFamily="34" charset="0"/>
                <a:cs typeface="Arial" pitchFamily="34" charset="0"/>
              </a:rPr>
              <a:t>Elemento fundamental del freno de disco. Es solidario a la rueda (es decir, gira junto con ésta) y soporta la acción de frenado que la </a:t>
            </a:r>
            <a:r>
              <a:rPr kumimoji="0" lang="es-CL" sz="2200" b="1" i="0" u="none" strike="noStrike" cap="none" normalizeH="0" baseline="0" dirty="0">
                <a:ln>
                  <a:noFill/>
                </a:ln>
                <a:solidFill>
                  <a:schemeClr val="tx1"/>
                </a:solidFill>
                <a:effectLst/>
                <a:latin typeface="Arial" pitchFamily="34" charset="0"/>
                <a:cs typeface="Arial" pitchFamily="34" charset="0"/>
              </a:rPr>
              <a:t>pinza</a:t>
            </a:r>
            <a:r>
              <a:rPr kumimoji="0" lang="es-CL" sz="2200" b="1" i="0" u="none" strike="noStrike" cap="none" normalizeH="0" baseline="0" dirty="0">
                <a:ln>
                  <a:noFill/>
                </a:ln>
                <a:solidFill>
                  <a:srgbClr val="000000"/>
                </a:solidFill>
                <a:effectLst/>
                <a:latin typeface="Arial" pitchFamily="34" charset="0"/>
                <a:cs typeface="Arial" pitchFamily="34" charset="0"/>
              </a:rPr>
              <a:t> (solidaria a las partes fijas del vehículo) ejerce sobre sus superficies. Su diámetro y espesor varían según las prestaciones requeridas. Asimismo también son variables su estructura, su composición metálica, su posición a lo largo de los ejes y los sistemas de unión a las ruedas.</a:t>
            </a: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pic>
        <p:nvPicPr>
          <p:cNvPr id="46083" name="Picture 3" descr="Qué es mejor un disco de frenado sólido o uno ventilado?"/>
          <p:cNvPicPr>
            <a:picLocks noChangeAspect="1" noChangeArrowheads="1"/>
          </p:cNvPicPr>
          <p:nvPr/>
        </p:nvPicPr>
        <p:blipFill>
          <a:blip r:embed="rId2" cstate="print"/>
          <a:srcRect/>
          <a:stretch>
            <a:fillRect/>
          </a:stretch>
        </p:blipFill>
        <p:spPr bwMode="auto">
          <a:xfrm>
            <a:off x="5004048" y="332656"/>
            <a:ext cx="2880320" cy="2880320"/>
          </a:xfrm>
          <a:prstGeom prst="rect">
            <a:avLst/>
          </a:prstGeom>
          <a:noFill/>
        </p:spPr>
      </p:pic>
      <p:pic>
        <p:nvPicPr>
          <p:cNvPr id="46085" name="Picture 5" descr="DISCO FRENO DELANTERO CHEROKEE 99-01 / WRANGLER 99-06 Raybestos ..."/>
          <p:cNvPicPr>
            <a:picLocks noChangeAspect="1" noChangeArrowheads="1"/>
          </p:cNvPicPr>
          <p:nvPr/>
        </p:nvPicPr>
        <p:blipFill>
          <a:blip r:embed="rId3" cstate="print"/>
          <a:srcRect/>
          <a:stretch>
            <a:fillRect/>
          </a:stretch>
        </p:blipFill>
        <p:spPr bwMode="auto">
          <a:xfrm rot="5400000">
            <a:off x="4860032" y="4221088"/>
            <a:ext cx="3028950" cy="1514475"/>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13314" name="AutoShape 2" descr="Conoces la diferencia? - Frenos de disco vs frenos de tambor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13316" name="AutoShape 4" descr="Conoces la diferencia? - Frenos de disco vs frenos de tambor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13318" name="Picture 6" descr="FRENOS | Taller Mecanico Automotriz DF Talleres Mecanicos"/>
          <p:cNvPicPr>
            <a:picLocks noChangeAspect="1" noChangeArrowheads="1"/>
          </p:cNvPicPr>
          <p:nvPr/>
        </p:nvPicPr>
        <p:blipFill>
          <a:blip r:embed="rId2" cstate="print"/>
          <a:srcRect/>
          <a:stretch>
            <a:fillRect/>
          </a:stretch>
        </p:blipFill>
        <p:spPr bwMode="auto">
          <a:xfrm>
            <a:off x="539552" y="260648"/>
            <a:ext cx="8208912" cy="611236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994122"/>
          </a:xfrm>
          <a:ln w="28575">
            <a:solidFill>
              <a:srgbClr val="FFFF00"/>
            </a:solidFill>
          </a:ln>
        </p:spPr>
        <p:txBody>
          <a:bodyPr>
            <a:normAutofit fontScale="90000"/>
          </a:bodyPr>
          <a:lstStyle/>
          <a:p>
            <a:pPr algn="ctr"/>
            <a:r>
              <a:rPr lang="es-CL" b="1" dirty="0"/>
              <a:t>FALLAS  EN SUPERFICIES DE CONTACTO DISCO-PASTILLA</a:t>
            </a:r>
            <a:endParaRPr lang="en-US" b="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6822" y="1556792"/>
            <a:ext cx="8365658" cy="5026570"/>
          </a:xfrm>
          <a:ln w="28575">
            <a:solidFill>
              <a:srgbClr val="00B0F0"/>
            </a:solidFill>
          </a:ln>
        </p:spPr>
      </p:pic>
    </p:spTree>
    <p:extLst>
      <p:ext uri="{BB962C8B-B14F-4D97-AF65-F5344CB8AC3E}">
        <p14:creationId xmlns:p14="http://schemas.microsoft.com/office/powerpoint/2010/main" val="26428473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88641"/>
            <a:ext cx="7886700" cy="864096"/>
          </a:xfrm>
          <a:ln w="28575">
            <a:solidFill>
              <a:schemeClr val="accent2">
                <a:lumMod val="75000"/>
              </a:schemeClr>
            </a:solidFill>
          </a:ln>
        </p:spPr>
        <p:txBody>
          <a:bodyPr>
            <a:normAutofit/>
          </a:bodyPr>
          <a:lstStyle/>
          <a:p>
            <a:pPr algn="ctr"/>
            <a:r>
              <a:rPr lang="es-CL" b="1" dirty="0"/>
              <a:t>TIPOS DE DISCOS DE FRENOS</a:t>
            </a:r>
            <a:endParaRPr lang="en-US" b="1"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174841"/>
            <a:ext cx="8663736" cy="5494518"/>
          </a:xfrm>
          <a:ln w="28575">
            <a:solidFill>
              <a:schemeClr val="accent6">
                <a:lumMod val="75000"/>
              </a:schemeClr>
            </a:solidFill>
          </a:ln>
        </p:spPr>
      </p:pic>
    </p:spTree>
    <p:extLst>
      <p:ext uri="{BB962C8B-B14F-4D97-AF65-F5344CB8AC3E}">
        <p14:creationId xmlns:p14="http://schemas.microsoft.com/office/powerpoint/2010/main" val="19630646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ln w="28575">
            <a:solidFill>
              <a:schemeClr val="tx1"/>
            </a:solidFill>
          </a:ln>
        </p:spPr>
        <p:txBody>
          <a:bodyPr>
            <a:normAutofit/>
          </a:bodyPr>
          <a:lstStyle/>
          <a:p>
            <a:r>
              <a:rPr lang="es-CL" sz="2700" b="1" dirty="0"/>
              <a:t>SISTEMA DE FRENOS A ALTA TEMPERATURA EN UN VEHICULO DEPORTIVO-DICOS DE FRENOS AL ROJO</a:t>
            </a:r>
            <a:endParaRPr lang="en-US" sz="2700" b="1" dirty="0"/>
          </a:p>
        </p:txBody>
      </p:sp>
      <p:pic>
        <p:nvPicPr>
          <p:cNvPr id="4" name="Marcador de contenido 3"/>
          <p:cNvPicPr>
            <a:picLocks noGrp="1" noChangeAspect="1"/>
          </p:cNvPicPr>
          <p:nvPr>
            <p:ph idx="1"/>
          </p:nvPr>
        </p:nvPicPr>
        <p:blipFill>
          <a:blip r:embed="rId2" cstate="print"/>
          <a:stretch>
            <a:fillRect/>
          </a:stretch>
        </p:blipFill>
        <p:spPr>
          <a:xfrm>
            <a:off x="287524" y="1628800"/>
            <a:ext cx="8568952" cy="4680520"/>
          </a:xfrm>
          <a:prstGeom prst="rect">
            <a:avLst/>
          </a:prstGeom>
          <a:ln w="28575">
            <a:solidFill>
              <a:srgbClr val="FF0000"/>
            </a:solidFill>
          </a:ln>
        </p:spPr>
      </p:pic>
    </p:spTree>
    <p:extLst>
      <p:ext uri="{BB962C8B-B14F-4D97-AF65-F5344CB8AC3E}">
        <p14:creationId xmlns:p14="http://schemas.microsoft.com/office/powerpoint/2010/main" val="3836006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3074" name="Rectangle 2"/>
          <p:cNvSpPr>
            <a:spLocks noChangeArrowheads="1"/>
          </p:cNvSpPr>
          <p:nvPr/>
        </p:nvSpPr>
        <p:spPr bwMode="auto">
          <a:xfrm>
            <a:off x="323850" y="4149080"/>
            <a:ext cx="8424614" cy="2376263"/>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CL" sz="3200" b="1" i="0" u="none" strike="noStrike" cap="none" normalizeH="0" baseline="0" dirty="0">
                <a:ln>
                  <a:noFill/>
                </a:ln>
                <a:solidFill>
                  <a:srgbClr val="000000"/>
                </a:solidFill>
                <a:effectLst/>
                <a:latin typeface="Arial" pitchFamily="34" charset="0"/>
                <a:cs typeface="Arial" pitchFamily="34" charset="0"/>
              </a:rPr>
              <a:t>El </a:t>
            </a:r>
            <a:r>
              <a:rPr kumimoji="0" lang="es-CL" sz="3200" b="1" i="0" u="none" strike="noStrike" cap="none" normalizeH="0" dirty="0">
                <a:ln>
                  <a:noFill/>
                </a:ln>
                <a:solidFill>
                  <a:srgbClr val="000000"/>
                </a:solidFill>
                <a:effectLst/>
                <a:latin typeface="Arial" pitchFamily="34" charset="0"/>
                <a:cs typeface="Arial" pitchFamily="34" charset="0"/>
              </a:rPr>
              <a:t> sistema </a:t>
            </a:r>
            <a:r>
              <a:rPr kumimoji="0" lang="es-CL" sz="3200" b="1" i="0" u="none" strike="noStrike" cap="none" normalizeH="0" baseline="0" dirty="0">
                <a:ln>
                  <a:noFill/>
                </a:ln>
                <a:solidFill>
                  <a:srgbClr val="000000"/>
                </a:solidFill>
                <a:effectLst/>
                <a:latin typeface="Arial" pitchFamily="34" charset="0"/>
                <a:cs typeface="Arial" pitchFamily="34" charset="0"/>
              </a:rPr>
              <a:t>de frenos es básicamente un amplificador de la fuerza que el conductor aplica sobre el pedal, transmitiéndola a los frenos para detener las ruedas.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pic>
        <p:nvPicPr>
          <p:cNvPr id="4" name="3 Imagen" descr="https://gabrielhdzc.files.wordpress.com/2010/10/freno-hidraulico.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60648"/>
            <a:ext cx="8208912" cy="374441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8650" y="1885951"/>
            <a:ext cx="7886700" cy="3840956"/>
          </a:xfrm>
          <a:ln w="28575">
            <a:solidFill>
              <a:schemeClr val="accent6">
                <a:lumMod val="60000"/>
                <a:lumOff val="40000"/>
              </a:schemeClr>
            </a:solidFill>
          </a:ln>
        </p:spPr>
        <p:txBody>
          <a:bodyPr>
            <a:normAutofit lnSpcReduction="10000"/>
          </a:bodyPr>
          <a:lstStyle/>
          <a:p>
            <a:r>
              <a:rPr lang="es-ES" sz="2700" b="1" spc="-38" dirty="0"/>
              <a:t>FRENOS DE TAMBOR</a:t>
            </a:r>
            <a:r>
              <a:rPr lang="es-ES" sz="2100" b="1" spc="-38" dirty="0"/>
              <a:t>: </a:t>
            </a:r>
          </a:p>
          <a:p>
            <a:r>
              <a:rPr lang="es-ES" sz="2400" b="1" dirty="0"/>
              <a:t>También conocidos como </a:t>
            </a:r>
            <a:r>
              <a:rPr lang="es-ES" sz="2400" b="1" i="1" dirty="0"/>
              <a:t>frenos de campana</a:t>
            </a:r>
            <a:r>
              <a:rPr lang="es-ES" sz="2400" b="1" dirty="0"/>
              <a:t>. Están compuestos por un cilindro que da vuelta con la rueda que le corresponde. Una vez que se acciona el pedal de freno, las pastillas hacen presión sobre el tambor que se encuentra conectado al eje que permite girar las ruedas. Cuando es presionado el tambor, la llanta desacelera y se puede detener el auto. Este tipo de frenos ya no es muy común, sin embargo, aún se usan en algunos autos, en especial en las ruedas traseras.</a:t>
            </a:r>
          </a:p>
          <a:p>
            <a:endParaRPr lang="en-US" dirty="0"/>
          </a:p>
        </p:txBody>
      </p:sp>
      <p:sp>
        <p:nvSpPr>
          <p:cNvPr id="4" name="Título 3">
            <a:extLst>
              <a:ext uri="{FF2B5EF4-FFF2-40B4-BE49-F238E27FC236}">
                <a16:creationId xmlns:a16="http://schemas.microsoft.com/office/drawing/2014/main" id="{5EC66C4F-7EBE-4197-BC4F-0F41E8B1248D}"/>
              </a:ext>
            </a:extLst>
          </p:cNvPr>
          <p:cNvSpPr>
            <a:spLocks noGrp="1"/>
          </p:cNvSpPr>
          <p:nvPr>
            <p:ph type="title"/>
          </p:nvPr>
        </p:nvSpPr>
        <p:spPr>
          <a:xfrm>
            <a:off x="628650" y="1131094"/>
            <a:ext cx="7886700" cy="621041"/>
          </a:xfrm>
        </p:spPr>
        <p:txBody>
          <a:bodyPr>
            <a:normAutofit/>
          </a:bodyPr>
          <a:lstStyle/>
          <a:p>
            <a:pPr algn="ctr"/>
            <a:r>
              <a:rPr lang="es-CL" sz="3000" b="1" dirty="0">
                <a:latin typeface="Arial Black" panose="020B0A04020102020204" pitchFamily="34" charset="0"/>
              </a:rPr>
              <a:t>FRENOS  DE  TAMBOR  Y  BALATAS</a:t>
            </a:r>
          </a:p>
        </p:txBody>
      </p:sp>
    </p:spTree>
    <p:extLst>
      <p:ext uri="{BB962C8B-B14F-4D97-AF65-F5344CB8AC3E}">
        <p14:creationId xmlns:p14="http://schemas.microsoft.com/office/powerpoint/2010/main" val="24652664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11266" name="Picture 2" descr="FRENO HIDRÁULICO El freno hidráulico es, básicamente, un ..."/>
          <p:cNvPicPr>
            <a:picLocks noChangeAspect="1" noChangeArrowheads="1"/>
          </p:cNvPicPr>
          <p:nvPr/>
        </p:nvPicPr>
        <p:blipFill>
          <a:blip r:embed="rId2" cstate="print"/>
          <a:srcRect/>
          <a:stretch>
            <a:fillRect/>
          </a:stretch>
        </p:blipFill>
        <p:spPr bwMode="auto">
          <a:xfrm>
            <a:off x="467544" y="1052736"/>
            <a:ext cx="7920880" cy="5400600"/>
          </a:xfrm>
          <a:prstGeom prst="rect">
            <a:avLst/>
          </a:prstGeom>
          <a:noFill/>
        </p:spPr>
      </p:pic>
      <p:sp>
        <p:nvSpPr>
          <p:cNvPr id="11267" name="Rectangle 3"/>
          <p:cNvSpPr>
            <a:spLocks noChangeArrowheads="1"/>
          </p:cNvSpPr>
          <p:nvPr/>
        </p:nvSpPr>
        <p:spPr bwMode="auto">
          <a:xfrm>
            <a:off x="371474" y="188641"/>
            <a:ext cx="7728917" cy="648071"/>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s-CL" sz="2800" b="1" i="0" u="none" strike="noStrike" cap="none" normalizeH="0" baseline="0">
                <a:ln>
                  <a:noFill/>
                </a:ln>
                <a:solidFill>
                  <a:srgbClr val="000000"/>
                </a:solidFill>
                <a:effectLst/>
                <a:latin typeface="Arial" pitchFamily="34" charset="0"/>
                <a:cs typeface="Arial" pitchFamily="34" charset="0"/>
              </a:rPr>
              <a:t>FRENOS  DE BALATAS Y TAMBOR</a:t>
            </a:r>
            <a:endParaRPr kumimoji="0" lang="es-CL"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404665"/>
            <a:ext cx="7886700" cy="792088"/>
          </a:xfrm>
          <a:ln w="28575">
            <a:solidFill>
              <a:schemeClr val="tx1"/>
            </a:solidFill>
          </a:ln>
        </p:spPr>
        <p:txBody>
          <a:bodyPr>
            <a:noAutofit/>
          </a:bodyPr>
          <a:lstStyle/>
          <a:p>
            <a:pPr algn="ctr"/>
            <a:r>
              <a:rPr lang="es-CL" sz="3600" b="1" dirty="0"/>
              <a:t>ESQUEMA  DEL   FRENO  DE  TAMBOR</a:t>
            </a:r>
            <a:endParaRPr lang="en-US" sz="3600" b="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482" y="1556792"/>
            <a:ext cx="8587990" cy="4968552"/>
          </a:xfrm>
          <a:ln w="28575">
            <a:solidFill>
              <a:srgbClr val="00B0F0"/>
            </a:solidFill>
          </a:ln>
        </p:spPr>
      </p:pic>
    </p:spTree>
    <p:extLst>
      <p:ext uri="{BB962C8B-B14F-4D97-AF65-F5344CB8AC3E}">
        <p14:creationId xmlns:p14="http://schemas.microsoft.com/office/powerpoint/2010/main" val="15531861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10242" name="Picture 2" descr="Los frenos. Sistemas de mando y asistencia"/>
          <p:cNvPicPr>
            <a:picLocks noChangeAspect="1" noChangeArrowheads="1"/>
          </p:cNvPicPr>
          <p:nvPr/>
        </p:nvPicPr>
        <p:blipFill>
          <a:blip r:embed="rId2" cstate="print"/>
          <a:srcRect/>
          <a:stretch>
            <a:fillRect/>
          </a:stretch>
        </p:blipFill>
        <p:spPr bwMode="auto">
          <a:xfrm>
            <a:off x="539552" y="548680"/>
            <a:ext cx="7848872" cy="5544616"/>
          </a:xfrm>
          <a:prstGeom prst="rect">
            <a:avLst/>
          </a:prstGeom>
          <a:noFill/>
        </p:spPr>
      </p:pic>
      <p:sp>
        <p:nvSpPr>
          <p:cNvPr id="4" name="3 Flecha derecha"/>
          <p:cNvSpPr/>
          <p:nvPr/>
        </p:nvSpPr>
        <p:spPr>
          <a:xfrm>
            <a:off x="2771800" y="4221088"/>
            <a:ext cx="360040"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4 Flecha derecha"/>
          <p:cNvSpPr/>
          <p:nvPr/>
        </p:nvSpPr>
        <p:spPr>
          <a:xfrm rot="10800000" flipV="1">
            <a:off x="1691680" y="4221088"/>
            <a:ext cx="383102" cy="21232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5 Flecha derecha"/>
          <p:cNvSpPr/>
          <p:nvPr/>
        </p:nvSpPr>
        <p:spPr>
          <a:xfrm rot="10800000" flipV="1">
            <a:off x="4067944" y="2060848"/>
            <a:ext cx="648072" cy="2880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6 Flecha derecha"/>
          <p:cNvSpPr/>
          <p:nvPr/>
        </p:nvSpPr>
        <p:spPr>
          <a:xfrm rot="9601894" flipV="1">
            <a:off x="6961124" y="2454137"/>
            <a:ext cx="1390358" cy="110550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8 Rectángulo"/>
          <p:cNvSpPr/>
          <p:nvPr/>
        </p:nvSpPr>
        <p:spPr>
          <a:xfrm>
            <a:off x="5580112" y="4077072"/>
            <a:ext cx="2736304" cy="576064"/>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200" b="1" dirty="0">
                <a:solidFill>
                  <a:schemeClr val="tx1"/>
                </a:solidFill>
              </a:rPr>
              <a:t>F   =   200  N</a:t>
            </a:r>
          </a:p>
        </p:txBody>
      </p:sp>
      <p:cxnSp>
        <p:nvCxnSpPr>
          <p:cNvPr id="11" name="10 Conector recto de flecha"/>
          <p:cNvCxnSpPr>
            <a:endCxn id="7" idx="3"/>
          </p:cNvCxnSpPr>
          <p:nvPr/>
        </p:nvCxnSpPr>
        <p:spPr>
          <a:xfrm>
            <a:off x="6228184" y="1556792"/>
            <a:ext cx="774734" cy="1687504"/>
          </a:xfrm>
          <a:prstGeom prst="straightConnector1">
            <a:avLst/>
          </a:prstGeom>
          <a:ln w="762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13 Elipse"/>
          <p:cNvSpPr/>
          <p:nvPr/>
        </p:nvSpPr>
        <p:spPr>
          <a:xfrm>
            <a:off x="6660232" y="2060848"/>
            <a:ext cx="288032" cy="2880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14 Cerrar llave"/>
          <p:cNvSpPr/>
          <p:nvPr/>
        </p:nvSpPr>
        <p:spPr>
          <a:xfrm rot="19985917">
            <a:off x="6823089" y="1457266"/>
            <a:ext cx="745354" cy="963331"/>
          </a:xfrm>
          <a:prstGeom prst="rightBrace">
            <a:avLst>
              <a:gd name="adj1" fmla="val 0"/>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6" name="15 Rectángulo"/>
          <p:cNvSpPr/>
          <p:nvPr/>
        </p:nvSpPr>
        <p:spPr>
          <a:xfrm>
            <a:off x="7596336" y="1124744"/>
            <a:ext cx="720080" cy="792088"/>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solidFill>
                  <a:schemeClr val="tx1"/>
                </a:solidFill>
              </a:rPr>
              <a:t>D</a:t>
            </a:r>
            <a:endParaRPr lang="es-CL" sz="5400" b="1" dirty="0">
              <a:solidFill>
                <a:schemeClr val="tx1"/>
              </a:solidFill>
            </a:endParaRPr>
          </a:p>
        </p:txBody>
      </p:sp>
      <p:sp>
        <p:nvSpPr>
          <p:cNvPr id="17" name="16 Rectángulo"/>
          <p:cNvSpPr/>
          <p:nvPr/>
        </p:nvSpPr>
        <p:spPr>
          <a:xfrm>
            <a:off x="4499992" y="5373216"/>
            <a:ext cx="3888432" cy="72008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3600" b="1" dirty="0">
                <a:solidFill>
                  <a:schemeClr val="tx1"/>
                </a:solidFill>
              </a:rPr>
              <a:t>TORQUE  =   F  X  D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260648"/>
            <a:ext cx="7886700" cy="1430113"/>
          </a:xfrm>
          <a:ln w="28575">
            <a:solidFill>
              <a:schemeClr val="tx1"/>
            </a:solidFill>
          </a:ln>
        </p:spPr>
        <p:txBody>
          <a:bodyPr>
            <a:normAutofit/>
          </a:bodyPr>
          <a:lstStyle/>
          <a:p>
            <a:pPr algn="ctr"/>
            <a:r>
              <a:rPr lang="es-CL" b="1" dirty="0"/>
              <a:t>FRENO DE TAMBOR</a:t>
            </a:r>
            <a:endParaRPr lang="en-US" b="1" i="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118935" y="1917602"/>
            <a:ext cx="3404052" cy="3383606"/>
          </a:xfrm>
          <a:ln w="28575">
            <a:solidFill>
              <a:schemeClr val="accent6"/>
            </a:solidFill>
          </a:ln>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917602"/>
            <a:ext cx="4481480" cy="3527622"/>
          </a:xfrm>
          <a:prstGeom prst="rect">
            <a:avLst/>
          </a:prstGeom>
          <a:ln w="28575">
            <a:solidFill>
              <a:srgbClr val="0070C0"/>
            </a:solidFill>
          </a:ln>
        </p:spPr>
      </p:pic>
    </p:spTree>
    <p:extLst>
      <p:ext uri="{BB962C8B-B14F-4D97-AF65-F5344CB8AC3E}">
        <p14:creationId xmlns:p14="http://schemas.microsoft.com/office/powerpoint/2010/main" val="12187598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6146" name="Picture 2" descr="Frenos de disco y de tambor: Cómo son y cómo funcionan"/>
          <p:cNvPicPr>
            <a:picLocks noChangeAspect="1" noChangeArrowheads="1"/>
          </p:cNvPicPr>
          <p:nvPr/>
        </p:nvPicPr>
        <p:blipFill>
          <a:blip r:embed="rId2" cstate="print"/>
          <a:srcRect/>
          <a:stretch>
            <a:fillRect/>
          </a:stretch>
        </p:blipFill>
        <p:spPr bwMode="auto">
          <a:xfrm>
            <a:off x="971600" y="332656"/>
            <a:ext cx="6840760" cy="6052921"/>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49" y="188641"/>
            <a:ext cx="8280695" cy="1368151"/>
          </a:xfrm>
          <a:ln w="38100">
            <a:solidFill>
              <a:schemeClr val="tx1"/>
            </a:solidFill>
          </a:ln>
        </p:spPr>
        <p:txBody>
          <a:bodyPr>
            <a:normAutofit fontScale="90000"/>
          </a:bodyPr>
          <a:lstStyle/>
          <a:p>
            <a:r>
              <a:rPr lang="es-CL" b="1" dirty="0"/>
              <a:t>UBICACIÓN SISTEMA FRENOS DE TAMBOR</a:t>
            </a:r>
            <a:endParaRPr lang="en-US" b="1" dirty="0"/>
          </a:p>
        </p:txBody>
      </p:sp>
      <p:pic>
        <p:nvPicPr>
          <p:cNvPr id="5" name="Marcador de contenido 4"/>
          <p:cNvPicPr>
            <a:picLocks noGrp="1" noChangeAspect="1"/>
          </p:cNvPicPr>
          <p:nvPr>
            <p:ph idx="1"/>
          </p:nvPr>
        </p:nvPicPr>
        <p:blipFill>
          <a:blip r:embed="rId2" cstate="print"/>
          <a:stretch>
            <a:fillRect/>
          </a:stretch>
        </p:blipFill>
        <p:spPr>
          <a:xfrm>
            <a:off x="629446" y="1797248"/>
            <a:ext cx="8280695" cy="4728096"/>
          </a:xfrm>
          <a:prstGeom prst="rect">
            <a:avLst/>
          </a:prstGeom>
          <a:ln w="38100">
            <a:solidFill>
              <a:schemeClr val="tx1"/>
            </a:solidFill>
          </a:ln>
        </p:spPr>
      </p:pic>
    </p:spTree>
    <p:extLst>
      <p:ext uri="{BB962C8B-B14F-4D97-AF65-F5344CB8AC3E}">
        <p14:creationId xmlns:p14="http://schemas.microsoft.com/office/powerpoint/2010/main" val="11164080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62466" name="Picture 2" descr="Partes del freno de tambor • MomentoGP"/>
          <p:cNvPicPr>
            <a:picLocks noChangeAspect="1" noChangeArrowheads="1"/>
          </p:cNvPicPr>
          <p:nvPr/>
        </p:nvPicPr>
        <p:blipFill>
          <a:blip r:embed="rId2" cstate="print"/>
          <a:srcRect/>
          <a:stretch>
            <a:fillRect/>
          </a:stretch>
        </p:blipFill>
        <p:spPr bwMode="auto">
          <a:xfrm>
            <a:off x="683567" y="332656"/>
            <a:ext cx="7973527" cy="5904656"/>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14338" name="Picture 2" descr="Bomba-lateral-de-frenos | Impressa Repuestos HondurasImpressa ..."/>
          <p:cNvPicPr>
            <a:picLocks noChangeAspect="1" noChangeArrowheads="1"/>
          </p:cNvPicPr>
          <p:nvPr/>
        </p:nvPicPr>
        <p:blipFill>
          <a:blip r:embed="rId2" cstate="print"/>
          <a:srcRect/>
          <a:stretch>
            <a:fillRect/>
          </a:stretch>
        </p:blipFill>
        <p:spPr bwMode="auto">
          <a:xfrm>
            <a:off x="1619672" y="188640"/>
            <a:ext cx="2191426" cy="1753142"/>
          </a:xfrm>
          <a:prstGeom prst="rect">
            <a:avLst/>
          </a:prstGeom>
          <a:noFill/>
        </p:spPr>
      </p:pic>
      <p:pic>
        <p:nvPicPr>
          <p:cNvPr id="14340" name="Picture 4" descr="Bomba Auxiliar De Freno De Galloper/terracan Der E Izq ..."/>
          <p:cNvPicPr>
            <a:picLocks noChangeAspect="1" noChangeArrowheads="1"/>
          </p:cNvPicPr>
          <p:nvPr/>
        </p:nvPicPr>
        <p:blipFill>
          <a:blip r:embed="rId3" cstate="print"/>
          <a:srcRect/>
          <a:stretch>
            <a:fillRect/>
          </a:stretch>
        </p:blipFill>
        <p:spPr bwMode="auto">
          <a:xfrm>
            <a:off x="6156176" y="260648"/>
            <a:ext cx="1403868" cy="1737461"/>
          </a:xfrm>
          <a:prstGeom prst="rect">
            <a:avLst/>
          </a:prstGeom>
          <a:noFill/>
        </p:spPr>
      </p:pic>
      <p:sp>
        <p:nvSpPr>
          <p:cNvPr id="14343" name="Rectangle 7"/>
          <p:cNvSpPr>
            <a:spLocks noChangeArrowheads="1"/>
          </p:cNvSpPr>
          <p:nvPr/>
        </p:nvSpPr>
        <p:spPr bwMode="auto">
          <a:xfrm>
            <a:off x="371474" y="2060848"/>
            <a:ext cx="8376990" cy="4464496"/>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200" b="1" i="0" u="sng" strike="noStrike" cap="none" normalizeH="0" baseline="0" dirty="0">
                <a:ln>
                  <a:noFill/>
                </a:ln>
                <a:solidFill>
                  <a:srgbClr val="000000"/>
                </a:solidFill>
                <a:effectLst/>
                <a:latin typeface="Arial" pitchFamily="34" charset="0"/>
                <a:cs typeface="Arial" pitchFamily="34" charset="0"/>
              </a:rPr>
              <a:t>CILINDROS DE  FRENOS  DE RUEDA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2200" b="1" i="0" u="none" strike="noStrike" cap="none" normalizeH="0" baseline="0" dirty="0">
                <a:ln>
                  <a:noFill/>
                </a:ln>
                <a:solidFill>
                  <a:srgbClr val="000000"/>
                </a:solidFill>
                <a:effectLst/>
                <a:latin typeface="Arial" pitchFamily="34" charset="0"/>
                <a:cs typeface="Arial" pitchFamily="34" charset="0"/>
              </a:rPr>
              <a:t>Son los dispositivos que mediante el liquido  de frenos reciben la presión hidráulica generada por la bomba de frenos  y  accionan a los pistones que tienen en su interior.</a:t>
            </a:r>
            <a:br>
              <a:rPr kumimoji="0" lang="es-CL" sz="2200" b="1" i="0" u="none" strike="noStrike" cap="none" normalizeH="0" baseline="0" dirty="0">
                <a:ln>
                  <a:noFill/>
                </a:ln>
                <a:solidFill>
                  <a:srgbClr val="000000"/>
                </a:solidFill>
                <a:effectLst/>
                <a:latin typeface="Arial" pitchFamily="34" charset="0"/>
                <a:cs typeface="Arial" pitchFamily="34" charset="0"/>
              </a:rPr>
            </a:br>
            <a:r>
              <a:rPr kumimoji="0" lang="es-CL" sz="2200" b="1" i="0" u="none" strike="noStrike" cap="none" normalizeH="0" baseline="0" dirty="0">
                <a:ln>
                  <a:noFill/>
                </a:ln>
                <a:solidFill>
                  <a:srgbClr val="000000"/>
                </a:solidFill>
                <a:effectLst/>
                <a:latin typeface="Arial" pitchFamily="34" charset="0"/>
                <a:cs typeface="Arial" pitchFamily="34" charset="0"/>
              </a:rPr>
              <a:t>Al ser accionados los pistones del cilindro de frenos, vencen la tensión de los resortes retráctil y se desplazan  hacia el exterior y accionan  a los vástagos y estos empujan fuertemente  a los patines .</a:t>
            </a:r>
            <a:br>
              <a:rPr kumimoji="0" lang="es-CL" sz="2200" b="1" i="0" u="none" strike="noStrike" cap="none" normalizeH="0" baseline="0" dirty="0">
                <a:ln>
                  <a:noFill/>
                </a:ln>
                <a:solidFill>
                  <a:srgbClr val="000000"/>
                </a:solidFill>
                <a:effectLst/>
                <a:latin typeface="Arial" pitchFamily="34" charset="0"/>
                <a:cs typeface="Arial" pitchFamily="34" charset="0"/>
              </a:rPr>
            </a:br>
            <a:r>
              <a:rPr kumimoji="0" lang="es-CL" sz="2200" b="1" i="0" u="none" strike="noStrike" cap="none" normalizeH="0" baseline="0" dirty="0">
                <a:ln>
                  <a:noFill/>
                </a:ln>
                <a:solidFill>
                  <a:srgbClr val="000000"/>
                </a:solidFill>
                <a:effectLst/>
                <a:latin typeface="Arial" pitchFamily="34" charset="0"/>
                <a:cs typeface="Arial" pitchFamily="34" charset="0"/>
              </a:rPr>
              <a:t>Los patines tienen  adheridas las balatas o zapatas de frenos las que al presionar contra  la pared interna del tambor de frenos  lo proceden a detener  de girar y de esta forma se detiene la rueda.</a:t>
            </a:r>
            <a:br>
              <a:rPr kumimoji="0" lang="es-CL" sz="2800" b="1" i="0" u="none" strike="noStrike" cap="none" normalizeH="0" baseline="0" dirty="0">
                <a:ln>
                  <a:noFill/>
                </a:ln>
                <a:solidFill>
                  <a:srgbClr val="000000"/>
                </a:solidFill>
                <a:effectLst/>
                <a:latin typeface="Arial" pitchFamily="34"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9218" name="Picture 2" descr="Frenos 3 - Frenos de Tambor - e-auto.com.mx - El Sitio de los ..."/>
          <p:cNvPicPr>
            <a:picLocks noChangeAspect="1" noChangeArrowheads="1"/>
          </p:cNvPicPr>
          <p:nvPr/>
        </p:nvPicPr>
        <p:blipFill>
          <a:blip r:embed="rId2" cstate="print"/>
          <a:srcRect/>
          <a:stretch>
            <a:fillRect/>
          </a:stretch>
        </p:blipFill>
        <p:spPr bwMode="auto">
          <a:xfrm>
            <a:off x="827584" y="260648"/>
            <a:ext cx="7416824" cy="601686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34082"/>
          </a:xfrm>
          <a:ln w="28575">
            <a:solidFill>
              <a:srgbClr val="7030A0"/>
            </a:solidFill>
          </a:ln>
        </p:spPr>
        <p:txBody>
          <a:bodyPr>
            <a:normAutofit/>
          </a:bodyPr>
          <a:lstStyle/>
          <a:p>
            <a:r>
              <a:rPr lang="es-CL" sz="3000" b="1" dirty="0"/>
              <a:t>CIRCUITO BASICO DE FRENOS PASTILLA Y TAMBOR</a:t>
            </a:r>
            <a:endParaRPr lang="en-US" sz="3000" b="1"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1124744"/>
            <a:ext cx="8075240" cy="5588143"/>
          </a:xfrm>
          <a:prstGeom prst="rect">
            <a:avLst/>
          </a:prstGeom>
          <a:ln w="28575">
            <a:solidFill>
              <a:srgbClr val="FFC000"/>
            </a:solidFill>
          </a:ln>
        </p:spPr>
      </p:pic>
    </p:spTree>
    <p:extLst>
      <p:ext uri="{BB962C8B-B14F-4D97-AF65-F5344CB8AC3E}">
        <p14:creationId xmlns:p14="http://schemas.microsoft.com/office/powerpoint/2010/main" val="30746292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3" name="Picture 6" descr="Todas esta piezas forman un sistema de frenos II (Los Cilindros de ..."/>
          <p:cNvPicPr>
            <a:picLocks noChangeAspect="1" noChangeArrowheads="1"/>
          </p:cNvPicPr>
          <p:nvPr/>
        </p:nvPicPr>
        <p:blipFill>
          <a:blip r:embed="rId2" cstate="print"/>
          <a:srcRect/>
          <a:stretch>
            <a:fillRect/>
          </a:stretch>
        </p:blipFill>
        <p:spPr bwMode="auto">
          <a:xfrm>
            <a:off x="611560" y="3717032"/>
            <a:ext cx="3259088" cy="2713482"/>
          </a:xfrm>
          <a:prstGeom prst="rect">
            <a:avLst/>
          </a:prstGeom>
          <a:noFill/>
        </p:spPr>
      </p:pic>
      <p:pic>
        <p:nvPicPr>
          <p:cNvPr id="8194" name="Picture 2" descr="Frenos de tambor | Traseros - Funcionamiento - Descripcion ..."/>
          <p:cNvPicPr>
            <a:picLocks noChangeAspect="1" noChangeArrowheads="1"/>
          </p:cNvPicPr>
          <p:nvPr/>
        </p:nvPicPr>
        <p:blipFill>
          <a:blip r:embed="rId3" cstate="print"/>
          <a:srcRect/>
          <a:stretch>
            <a:fillRect/>
          </a:stretch>
        </p:blipFill>
        <p:spPr bwMode="auto">
          <a:xfrm>
            <a:off x="827584" y="332656"/>
            <a:ext cx="3024336" cy="3233393"/>
          </a:xfrm>
          <a:prstGeom prst="rect">
            <a:avLst/>
          </a:prstGeom>
          <a:noFill/>
        </p:spPr>
      </p:pic>
      <p:pic>
        <p:nvPicPr>
          <p:cNvPr id="8196" name="Picture 4" descr="Los Frenos a Tambor | Fierros Clasicos"/>
          <p:cNvPicPr>
            <a:picLocks noChangeAspect="1" noChangeArrowheads="1"/>
          </p:cNvPicPr>
          <p:nvPr/>
        </p:nvPicPr>
        <p:blipFill>
          <a:blip r:embed="rId4" cstate="print"/>
          <a:srcRect/>
          <a:stretch>
            <a:fillRect/>
          </a:stretch>
        </p:blipFill>
        <p:spPr bwMode="auto">
          <a:xfrm>
            <a:off x="4067944" y="404664"/>
            <a:ext cx="4686300" cy="3143250"/>
          </a:xfrm>
          <a:prstGeom prst="rect">
            <a:avLst/>
          </a:prstGeom>
          <a:noFill/>
        </p:spPr>
      </p:pic>
      <p:pic>
        <p:nvPicPr>
          <p:cNvPr id="8198" name="Picture 6" descr="Venta al por mayor cilindro de ruedas-Compre online los mejores ..."/>
          <p:cNvPicPr>
            <a:picLocks noChangeAspect="1" noChangeArrowheads="1"/>
          </p:cNvPicPr>
          <p:nvPr/>
        </p:nvPicPr>
        <p:blipFill>
          <a:blip r:embed="rId5" cstate="print"/>
          <a:srcRect/>
          <a:stretch>
            <a:fillRect/>
          </a:stretch>
        </p:blipFill>
        <p:spPr bwMode="auto">
          <a:xfrm>
            <a:off x="4716016" y="3717032"/>
            <a:ext cx="2592288" cy="2592288"/>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59393" name="Rectangle 1"/>
          <p:cNvSpPr>
            <a:spLocks noChangeArrowheads="1"/>
          </p:cNvSpPr>
          <p:nvPr/>
        </p:nvSpPr>
        <p:spPr bwMode="auto">
          <a:xfrm>
            <a:off x="371474" y="3140968"/>
            <a:ext cx="8376990" cy="3384376"/>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b="1" i="0" u="sng" strike="noStrike" cap="none" normalizeH="0" baseline="0" dirty="0">
                <a:ln>
                  <a:noFill/>
                </a:ln>
                <a:solidFill>
                  <a:srgbClr val="000000"/>
                </a:solidFill>
                <a:effectLst/>
                <a:latin typeface="Arial" pitchFamily="34" charset="0"/>
                <a:cs typeface="Arial" pitchFamily="34" charset="0"/>
              </a:rPr>
              <a:t>LOS PATINES DE FRENOS</a:t>
            </a:r>
            <a:r>
              <a:rPr kumimoji="0" lang="es-CL" b="1" i="0" u="none" strike="noStrike" cap="none" normalizeH="0" baseline="0" dirty="0">
                <a:ln>
                  <a:noFill/>
                </a:ln>
                <a:solidFill>
                  <a:srgbClr val="000000"/>
                </a:solidFill>
                <a:effectLst/>
                <a:latin typeface="Arial" pitchFamily="34" charset="0"/>
                <a:cs typeface="Arial" pitchFamily="34" charset="0"/>
              </a:rPr>
              <a:t> </a:t>
            </a:r>
            <a:br>
              <a:rPr kumimoji="0" lang="es-CL" b="1" i="0" u="none" strike="noStrike" cap="none" normalizeH="0" baseline="0" dirty="0">
                <a:ln>
                  <a:noFill/>
                </a:ln>
                <a:solidFill>
                  <a:srgbClr val="000000"/>
                </a:solidFill>
                <a:effectLst/>
                <a:latin typeface="Arial" pitchFamily="34" charset="0"/>
                <a:cs typeface="Arial" pitchFamily="34" charset="0"/>
              </a:rPr>
            </a:br>
            <a:r>
              <a:rPr kumimoji="0" lang="es-CL" b="1" i="0" u="none" strike="noStrike" cap="none" normalizeH="0" baseline="0" dirty="0">
                <a:ln>
                  <a:noFill/>
                </a:ln>
                <a:solidFill>
                  <a:srgbClr val="000000"/>
                </a:solidFill>
                <a:effectLst/>
                <a:latin typeface="Arial" pitchFamily="34" charset="0"/>
                <a:cs typeface="Arial" pitchFamily="34" charset="0"/>
              </a:rPr>
              <a:t>Los patines tienen  adheridas las balatas o zapatas de frenos las que al presionar contra  la pared interna del tambor de frenos  lo proceden a detener  de girar y de esta forma se detiene la rueda.</a:t>
            </a:r>
            <a:br>
              <a:rPr kumimoji="0" lang="es-CL" b="1" i="0" u="none" strike="noStrike" cap="none" normalizeH="0" baseline="0" dirty="0">
                <a:ln>
                  <a:noFill/>
                </a:ln>
                <a:solidFill>
                  <a:srgbClr val="000000"/>
                </a:solidFill>
                <a:effectLst/>
                <a:latin typeface="Arial" pitchFamily="34" charset="0"/>
                <a:cs typeface="Arial" pitchFamily="34" charset="0"/>
              </a:rPr>
            </a:br>
            <a:r>
              <a:rPr kumimoji="0" lang="es-CL" b="1" i="0" u="none" strike="noStrike" cap="none" normalizeH="0" baseline="0" dirty="0">
                <a:ln>
                  <a:noFill/>
                </a:ln>
                <a:solidFill>
                  <a:srgbClr val="000000"/>
                </a:solidFill>
                <a:effectLst/>
                <a:latin typeface="Arial" pitchFamily="34" charset="0"/>
                <a:cs typeface="Arial" pitchFamily="34" charset="0"/>
              </a:rPr>
              <a:t>Los patines están conectados mediante el resorte </a:t>
            </a:r>
            <a:r>
              <a:rPr kumimoji="0" lang="es-CL" b="1" i="0" u="none" strike="noStrike" cap="none" normalizeH="0" baseline="0" dirty="0" err="1">
                <a:ln>
                  <a:noFill/>
                </a:ln>
                <a:solidFill>
                  <a:srgbClr val="000000"/>
                </a:solidFill>
                <a:effectLst/>
                <a:latin typeface="Arial" pitchFamily="34" charset="0"/>
                <a:cs typeface="Arial" pitchFamily="34" charset="0"/>
              </a:rPr>
              <a:t>retractil</a:t>
            </a:r>
            <a:r>
              <a:rPr kumimoji="0" lang="es-CL" b="1" i="0" u="none" strike="noStrike" cap="none" normalizeH="0" baseline="0" dirty="0">
                <a:ln>
                  <a:noFill/>
                </a:ln>
                <a:solidFill>
                  <a:srgbClr val="000000"/>
                </a:solidFill>
                <a:effectLst/>
                <a:latin typeface="Arial" pitchFamily="34" charset="0"/>
                <a:cs typeface="Arial" pitchFamily="34" charset="0"/>
              </a:rPr>
              <a:t>, el cual tiene la función de una terminado el proceso de frenado, volver a los patines a su posición inicial.</a:t>
            </a:r>
            <a:br>
              <a:rPr kumimoji="0" lang="es-CL" b="1" i="0" u="none" strike="noStrike" cap="none" normalizeH="0" baseline="0" dirty="0">
                <a:ln>
                  <a:noFill/>
                </a:ln>
                <a:solidFill>
                  <a:srgbClr val="000000"/>
                </a:solidFill>
                <a:effectLst/>
                <a:latin typeface="Arial" pitchFamily="34" charset="0"/>
                <a:cs typeface="Arial" pitchFamily="34" charset="0"/>
              </a:rPr>
            </a:br>
            <a:r>
              <a:rPr kumimoji="0" lang="es-CL" b="1" i="0" u="none" strike="noStrike" cap="none" normalizeH="0" baseline="0" dirty="0">
                <a:ln>
                  <a:noFill/>
                </a:ln>
                <a:solidFill>
                  <a:srgbClr val="000000"/>
                </a:solidFill>
                <a:effectLst/>
                <a:latin typeface="Arial" pitchFamily="34" charset="0"/>
                <a:cs typeface="Arial" pitchFamily="34" charset="0"/>
              </a:rPr>
              <a:t>Las balatas  pueden ir adheridas al patín de las siguientes  formas;</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b="1" i="0" u="none" strike="noStrike" cap="none" normalizeH="0" baseline="0" dirty="0">
                <a:ln>
                  <a:noFill/>
                </a:ln>
                <a:solidFill>
                  <a:srgbClr val="000000"/>
                </a:solidFill>
                <a:effectLst/>
                <a:latin typeface="Arial" pitchFamily="34" charset="0"/>
                <a:cs typeface="Arial" pitchFamily="34" charset="0"/>
              </a:rPr>
              <a:t>1- Vulcanizadas.</a:t>
            </a:r>
            <a:br>
              <a:rPr kumimoji="0" lang="es-CL" b="1" i="0" u="none" strike="noStrike" cap="none" normalizeH="0" baseline="0" dirty="0">
                <a:ln>
                  <a:noFill/>
                </a:ln>
                <a:solidFill>
                  <a:srgbClr val="000000"/>
                </a:solidFill>
                <a:effectLst/>
                <a:latin typeface="Arial" pitchFamily="34" charset="0"/>
                <a:cs typeface="Arial" pitchFamily="34" charset="0"/>
              </a:rPr>
            </a:br>
            <a:r>
              <a:rPr kumimoji="0" lang="es-CL" b="1" i="0" u="none" strike="noStrike" cap="none" normalizeH="0" baseline="0" dirty="0">
                <a:ln>
                  <a:noFill/>
                </a:ln>
                <a:solidFill>
                  <a:srgbClr val="000000"/>
                </a:solidFill>
                <a:effectLst/>
                <a:latin typeface="Arial" pitchFamily="34" charset="0"/>
                <a:cs typeface="Arial" pitchFamily="34" charset="0"/>
              </a:rPr>
              <a:t>2- Remachadas.</a:t>
            </a:r>
            <a:br>
              <a:rPr kumimoji="0" lang="es-CL" b="1" i="0" u="none" strike="noStrike" cap="none" normalizeH="0" baseline="0" dirty="0">
                <a:ln>
                  <a:noFill/>
                </a:ln>
                <a:solidFill>
                  <a:srgbClr val="000000"/>
                </a:solidFill>
                <a:effectLst/>
                <a:latin typeface="Arial" pitchFamily="34" charset="0"/>
                <a:cs typeface="Arial" pitchFamily="34" charset="0"/>
              </a:rPr>
            </a:br>
            <a:r>
              <a:rPr kumimoji="0" lang="es-CL" b="1" i="0" u="none" strike="noStrike" cap="none" normalizeH="0" baseline="0" dirty="0">
                <a:ln>
                  <a:noFill/>
                </a:ln>
                <a:solidFill>
                  <a:srgbClr val="000000"/>
                </a:solidFill>
                <a:effectLst/>
                <a:latin typeface="Arial" pitchFamily="34" charset="0"/>
                <a:cs typeface="Arial" pitchFamily="34" charset="0"/>
              </a:rPr>
              <a:t>3- Apernadas.</a:t>
            </a:r>
            <a:br>
              <a:rPr kumimoji="0" lang="es-CL" sz="2800" b="1" i="0" u="none" strike="noStrike" cap="none" normalizeH="0" baseline="0" dirty="0">
                <a:ln>
                  <a:noFill/>
                </a:ln>
                <a:solidFill>
                  <a:srgbClr val="000000"/>
                </a:solidFill>
                <a:effectLst/>
                <a:latin typeface="Arial" pitchFamily="34"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pic>
        <p:nvPicPr>
          <p:cNvPr id="59395" name="Picture 3" descr="Resultado de imagen para sistema de frenos de tambor partes ..."/>
          <p:cNvPicPr>
            <a:picLocks noChangeAspect="1" noChangeArrowheads="1"/>
          </p:cNvPicPr>
          <p:nvPr/>
        </p:nvPicPr>
        <p:blipFill>
          <a:blip r:embed="rId2" cstate="print"/>
          <a:srcRect/>
          <a:stretch>
            <a:fillRect/>
          </a:stretch>
        </p:blipFill>
        <p:spPr bwMode="auto">
          <a:xfrm>
            <a:off x="2339751" y="332656"/>
            <a:ext cx="4496961" cy="2664296"/>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60418" name="Picture 2" descr="Componentes del sistema de Frenos! ...... - Frenos De Nicaragua ..."/>
          <p:cNvPicPr>
            <a:picLocks noChangeAspect="1" noChangeArrowheads="1"/>
          </p:cNvPicPr>
          <p:nvPr/>
        </p:nvPicPr>
        <p:blipFill>
          <a:blip r:embed="rId2" cstate="print"/>
          <a:srcRect/>
          <a:stretch>
            <a:fillRect/>
          </a:stretch>
        </p:blipFill>
        <p:spPr bwMode="auto">
          <a:xfrm>
            <a:off x="611561" y="404663"/>
            <a:ext cx="8036562" cy="5472609"/>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57346" name="Picture 2" descr="Funcionamiento Sistema de Frenos | TusFrenos.mx"/>
          <p:cNvPicPr>
            <a:picLocks noChangeAspect="1" noChangeArrowheads="1"/>
          </p:cNvPicPr>
          <p:nvPr/>
        </p:nvPicPr>
        <p:blipFill>
          <a:blip r:embed="rId2" cstate="print"/>
          <a:srcRect/>
          <a:stretch>
            <a:fillRect/>
          </a:stretch>
        </p:blipFill>
        <p:spPr bwMode="auto">
          <a:xfrm>
            <a:off x="683568" y="404663"/>
            <a:ext cx="7488832" cy="5890428"/>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61442" name="Picture 2" descr="Piezas caja de cambios: Zapatas de freno coche"/>
          <p:cNvPicPr>
            <a:picLocks noChangeAspect="1" noChangeArrowheads="1"/>
          </p:cNvPicPr>
          <p:nvPr/>
        </p:nvPicPr>
        <p:blipFill>
          <a:blip r:embed="rId2" cstate="print"/>
          <a:srcRect/>
          <a:stretch>
            <a:fillRect/>
          </a:stretch>
        </p:blipFill>
        <p:spPr bwMode="auto">
          <a:xfrm>
            <a:off x="683568" y="260648"/>
            <a:ext cx="7612272" cy="5904656"/>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58369" name="Rectangle 1"/>
          <p:cNvSpPr>
            <a:spLocks noChangeArrowheads="1"/>
          </p:cNvSpPr>
          <p:nvPr/>
        </p:nvSpPr>
        <p:spPr bwMode="auto">
          <a:xfrm>
            <a:off x="371474" y="3717032"/>
            <a:ext cx="8304981" cy="2808312"/>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400" b="1" i="0" u="sng" strike="noStrike" cap="none" normalizeH="0" baseline="0" dirty="0">
                <a:ln>
                  <a:noFill/>
                </a:ln>
                <a:solidFill>
                  <a:srgbClr val="333333"/>
                </a:solidFill>
                <a:effectLst/>
                <a:latin typeface="Arial" pitchFamily="34" charset="0"/>
                <a:cs typeface="Arial" pitchFamily="34" charset="0"/>
              </a:rPr>
              <a:t>EL TAMBOR DE FRENO</a:t>
            </a:r>
            <a:r>
              <a:rPr kumimoji="0" lang="es-CL" sz="2400" b="1" i="0" u="none" strike="noStrike" cap="none" normalizeH="0" baseline="0" dirty="0">
                <a:ln>
                  <a:noFill/>
                </a:ln>
                <a:solidFill>
                  <a:srgbClr val="333333"/>
                </a:solidFill>
                <a:effectLst/>
                <a:latin typeface="Arial" pitchFamily="34" charset="0"/>
                <a:cs typeface="Arial" pitchFamily="34" charset="0"/>
              </a:rPr>
              <a:t>  ; Es un dispositivo que realiza el frenado del automóvil  por efecto de la fricción.. </a:t>
            </a:r>
            <a:br>
              <a:rPr kumimoji="0" lang="es-CL" sz="2400" b="1" i="0" u="none" strike="noStrike" cap="none" normalizeH="0" baseline="0" dirty="0">
                <a:ln>
                  <a:noFill/>
                </a:ln>
                <a:solidFill>
                  <a:srgbClr val="333333"/>
                </a:solidFill>
                <a:effectLst/>
                <a:latin typeface="Arial" pitchFamily="34" charset="0"/>
                <a:cs typeface="Arial" pitchFamily="34" charset="0"/>
              </a:rPr>
            </a:br>
            <a:r>
              <a:rPr kumimoji="0" lang="es-CL" sz="2400" b="1" i="0" u="none" strike="noStrike" cap="none" normalizeH="0" baseline="0" dirty="0">
                <a:ln>
                  <a:noFill/>
                </a:ln>
                <a:solidFill>
                  <a:srgbClr val="333333"/>
                </a:solidFill>
                <a:effectLst/>
                <a:latin typeface="Arial" pitchFamily="34" charset="0"/>
                <a:cs typeface="Arial" pitchFamily="34" charset="0"/>
              </a:rPr>
              <a:t>Dicha fricción se produce entre la superficie interior de un cilindro denominado tambor, que gira mecánicamente unido a la rueda, y las zapatas, que permanecen fijas sobre un soporte solidario al chasis del vehículo.</a:t>
            </a:r>
            <a:br>
              <a:rPr kumimoji="0" lang="es-CL" sz="2400" b="1" i="0" u="none" strike="noStrike" cap="none" normalizeH="0" baseline="0" dirty="0">
                <a:ln>
                  <a:noFill/>
                </a:ln>
                <a:solidFill>
                  <a:srgbClr val="333333"/>
                </a:solidFill>
                <a:effectLst/>
                <a:latin typeface="Arial" pitchFamily="34" charset="0"/>
                <a:cs typeface="Arial" pitchFamily="34" charset="0"/>
              </a:rPr>
            </a:br>
            <a:br>
              <a:rPr kumimoji="0" lang="es-CL" sz="2800" b="1" i="0" u="none" strike="noStrike" cap="none" normalizeH="0" baseline="0" dirty="0">
                <a:ln>
                  <a:noFill/>
                </a:ln>
                <a:solidFill>
                  <a:srgbClr val="000000"/>
                </a:solidFill>
                <a:effectLst/>
                <a:latin typeface="Arial" pitchFamily="34"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pic>
        <p:nvPicPr>
          <p:cNvPr id="5" name="Picture 3" descr="Comparativa de la superficie de fricción y de refrigeración del freno de tambor"/>
          <p:cNvPicPr>
            <a:picLocks noChangeAspect="1" noChangeArrowheads="1"/>
          </p:cNvPicPr>
          <p:nvPr/>
        </p:nvPicPr>
        <p:blipFill>
          <a:blip r:embed="rId2" cstate="print"/>
          <a:srcRect/>
          <a:stretch>
            <a:fillRect/>
          </a:stretch>
        </p:blipFill>
        <p:spPr bwMode="auto">
          <a:xfrm>
            <a:off x="1403648" y="404664"/>
            <a:ext cx="5962325" cy="3168352"/>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56322" name="AutoShape 2" descr="4 Fallas Comunes Del Freno de Tambor. Diagnostico, Como Repararl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56324" name="Picture 4" descr="Alcasa bricos: Cambiar tambores de freno trasero por desgaste en ..."/>
          <p:cNvPicPr>
            <a:picLocks noChangeAspect="1" noChangeArrowheads="1"/>
          </p:cNvPicPr>
          <p:nvPr/>
        </p:nvPicPr>
        <p:blipFill>
          <a:blip r:embed="rId2" cstate="print"/>
          <a:srcRect/>
          <a:stretch>
            <a:fillRect/>
          </a:stretch>
        </p:blipFill>
        <p:spPr bwMode="auto">
          <a:xfrm>
            <a:off x="539551" y="476672"/>
            <a:ext cx="8253765" cy="5472608"/>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54274" name="Picture 2" descr="TAMBOR FRENO TRAS | Nipon"/>
          <p:cNvPicPr>
            <a:picLocks noChangeAspect="1" noChangeArrowheads="1"/>
          </p:cNvPicPr>
          <p:nvPr/>
        </p:nvPicPr>
        <p:blipFill>
          <a:blip r:embed="rId2" cstate="print"/>
          <a:srcRect/>
          <a:stretch>
            <a:fillRect/>
          </a:stretch>
        </p:blipFill>
        <p:spPr bwMode="auto">
          <a:xfrm>
            <a:off x="683568" y="260648"/>
            <a:ext cx="3528392" cy="3528392"/>
          </a:xfrm>
          <a:prstGeom prst="rect">
            <a:avLst/>
          </a:prstGeom>
          <a:noFill/>
        </p:spPr>
      </p:pic>
      <p:pic>
        <p:nvPicPr>
          <p:cNvPr id="54276" name="Picture 4" descr="Autorepuestoscr.com - Repuesto"/>
          <p:cNvPicPr>
            <a:picLocks noChangeAspect="1" noChangeArrowheads="1"/>
          </p:cNvPicPr>
          <p:nvPr/>
        </p:nvPicPr>
        <p:blipFill>
          <a:blip r:embed="rId3" cstate="print"/>
          <a:srcRect/>
          <a:stretch>
            <a:fillRect/>
          </a:stretch>
        </p:blipFill>
        <p:spPr bwMode="auto">
          <a:xfrm>
            <a:off x="4355976" y="2708920"/>
            <a:ext cx="4422180" cy="3312368"/>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7170" name="Picture 2" descr="Los Frenos a Tambor | Fierros Clasicos"/>
          <p:cNvPicPr>
            <a:picLocks noChangeAspect="1" noChangeArrowheads="1"/>
          </p:cNvPicPr>
          <p:nvPr/>
        </p:nvPicPr>
        <p:blipFill>
          <a:blip r:embed="rId2" cstate="print"/>
          <a:srcRect/>
          <a:stretch>
            <a:fillRect/>
          </a:stretch>
        </p:blipFill>
        <p:spPr bwMode="auto">
          <a:xfrm>
            <a:off x="490772" y="620688"/>
            <a:ext cx="8213558" cy="4896544"/>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79873" name="Picture 1" descr="C:\Users\Familia Fuenzalida\Saved Games\Desktop\FRENOS  HIDRAULICOS\SISTEMAS DE FRENOS\Otros+Componentes+Válvulas+del+circuito+de+Frenos_+El+objetivo+es+contrarrestar+algunos+de+los. (1).jpg"/>
          <p:cNvPicPr>
            <a:picLocks noChangeAspect="1" noChangeArrowheads="1"/>
          </p:cNvPicPr>
          <p:nvPr/>
        </p:nvPicPr>
        <p:blipFill>
          <a:blip r:embed="rId2" cstate="print"/>
          <a:srcRect/>
          <a:stretch>
            <a:fillRect/>
          </a:stretch>
        </p:blipFill>
        <p:spPr bwMode="auto">
          <a:xfrm>
            <a:off x="467544" y="188640"/>
            <a:ext cx="8208912" cy="615668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5122" name="Rectangle 2"/>
          <p:cNvSpPr>
            <a:spLocks noChangeArrowheads="1"/>
          </p:cNvSpPr>
          <p:nvPr/>
        </p:nvSpPr>
        <p:spPr bwMode="auto">
          <a:xfrm>
            <a:off x="323850" y="260648"/>
            <a:ext cx="8424614" cy="6408711"/>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400" b="1" i="0" u="sng" strike="noStrike" cap="none" normalizeH="0" baseline="0" dirty="0">
                <a:ln>
                  <a:noFill/>
                </a:ln>
                <a:solidFill>
                  <a:srgbClr val="000000"/>
                </a:solidFill>
                <a:effectLst/>
                <a:latin typeface="Arial" pitchFamily="34" charset="0"/>
                <a:cs typeface="Arial" pitchFamily="34" charset="0"/>
              </a:rPr>
              <a:t>COMPONENTES DEL SISTEMA</a:t>
            </a:r>
            <a:r>
              <a:rPr kumimoji="0" lang="es-CL" sz="2400" b="1" i="0" u="none" strike="noStrike" cap="none" normalizeH="0" baseline="0" dirty="0">
                <a:ln>
                  <a:noFill/>
                </a:ln>
                <a:solidFill>
                  <a:srgbClr val="000000"/>
                </a:solidFill>
                <a:effectLst/>
                <a:latin typeface="Arial" pitchFamily="34" charset="0"/>
                <a:cs typeface="Arial" pitchFamily="34" charset="0"/>
              </a:rPr>
              <a:t> ;</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1-Pedal de freno.</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2-Servofreno.</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3-Bomba de freno.</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4-Repartidor del circuito.</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5-Cañerías de frenos.</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C00000"/>
                </a:solidFill>
                <a:effectLst/>
                <a:latin typeface="Arial" pitchFamily="34" charset="0"/>
                <a:cs typeface="Arial" pitchFamily="34" charset="0"/>
              </a:rPr>
              <a:t>A : Sistema de  frenos de disco.</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6-Caliper.</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7-Pastillas de frenos.</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8-Disco de freno.</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C00000"/>
                </a:solidFill>
                <a:effectLst/>
                <a:latin typeface="Arial" pitchFamily="34" charset="0"/>
                <a:cs typeface="Arial" pitchFamily="34" charset="0"/>
              </a:rPr>
              <a:t>B : Sistema de Frenos de tambor</a:t>
            </a:r>
            <a:r>
              <a:rPr kumimoji="0" lang="es-CL" sz="2400" b="1" i="0" u="none" strike="noStrike" cap="none" normalizeH="0" baseline="0" dirty="0">
                <a:ln>
                  <a:noFill/>
                </a:ln>
                <a:solidFill>
                  <a:srgbClr val="000000"/>
                </a:solidFill>
                <a:effectLst/>
                <a:latin typeface="Arial" pitchFamily="34" charset="0"/>
                <a:cs typeface="Arial" pitchFamily="34" charset="0"/>
              </a:rPr>
              <a:t>.</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9-Cilindro frenos de rueda.</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10-Patines de frenos.</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11-Balatas de frenos.</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12-Tambores de frenos.</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13-Resortes retractiles.</a:t>
            </a:r>
            <a:br>
              <a:rPr kumimoji="0" lang="es-CL" sz="2400" b="1" i="0" u="none"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14-Regulador de frenos.</a:t>
            </a:r>
            <a:br>
              <a:rPr kumimoji="0" lang="es-CL" sz="2400" b="1" i="0" u="none" strike="noStrike" cap="none" normalizeH="0" baseline="0" dirty="0">
                <a:ln>
                  <a:noFill/>
                </a:ln>
                <a:solidFill>
                  <a:srgbClr val="000000"/>
                </a:solidFill>
                <a:effectLst/>
                <a:latin typeface="Arial" pitchFamily="34" charset="0"/>
                <a:cs typeface="Arial" pitchFamily="34" charset="0"/>
              </a:rPr>
            </a:br>
            <a:br>
              <a:rPr kumimoji="0" lang="es-CL" sz="2800" b="1" i="0" u="none" strike="noStrike" cap="none" normalizeH="0" baseline="0" dirty="0">
                <a:ln>
                  <a:noFill/>
                </a:ln>
                <a:solidFill>
                  <a:srgbClr val="000000"/>
                </a:solidFill>
                <a:effectLst/>
                <a:latin typeface="Arial" pitchFamily="34"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47106" name="Rectangle 2"/>
          <p:cNvSpPr>
            <a:spLocks noChangeArrowheads="1"/>
          </p:cNvSpPr>
          <p:nvPr/>
        </p:nvSpPr>
        <p:spPr bwMode="auto">
          <a:xfrm>
            <a:off x="371474" y="188641"/>
            <a:ext cx="8448997" cy="504056"/>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500"/>
              </a:spcAft>
              <a:buClrTx/>
              <a:buSzTx/>
              <a:buFontTx/>
              <a:buNone/>
              <a:tabLst/>
            </a:pPr>
            <a:r>
              <a:rPr kumimoji="0" lang="es-CL" sz="2600" b="0" i="0" u="none" strike="noStrike" cap="none" normalizeH="0" baseline="0" dirty="0">
                <a:ln>
                  <a:noFill/>
                </a:ln>
                <a:solidFill>
                  <a:srgbClr val="17365D"/>
                </a:solidFill>
                <a:effectLst/>
                <a:latin typeface="Times New Roman" pitchFamily="18" charset="0"/>
                <a:cs typeface="Arial" pitchFamily="34" charset="0"/>
              </a:rPr>
              <a:t>Revisión y diagnóstico </a:t>
            </a:r>
            <a:br>
              <a:rPr kumimoji="0" lang="es-CL" sz="2600" b="0" i="0" u="none" strike="noStrike" cap="none" normalizeH="0" baseline="0" dirty="0">
                <a:ln>
                  <a:noFill/>
                </a:ln>
                <a:solidFill>
                  <a:srgbClr val="17365D"/>
                </a:solidFill>
                <a:effectLst/>
                <a:latin typeface="Times New Roman" pitchFamily="18"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pic>
        <p:nvPicPr>
          <p:cNvPr id="47107" name="Picture 3" descr="C:\Users\Familia Fuenzalida\Saved Games\Desktop\FRENOS  HIDRAULICOS\SISTEMAS DE FRENOS\image012.jpg"/>
          <p:cNvPicPr>
            <a:picLocks noChangeAspect="1" noChangeArrowheads="1"/>
          </p:cNvPicPr>
          <p:nvPr/>
        </p:nvPicPr>
        <p:blipFill>
          <a:blip r:embed="rId2" cstate="print"/>
          <a:srcRect/>
          <a:stretch>
            <a:fillRect/>
          </a:stretch>
        </p:blipFill>
        <p:spPr bwMode="auto">
          <a:xfrm>
            <a:off x="467544" y="764704"/>
            <a:ext cx="8280920" cy="576064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75777" name="Rectangle 1"/>
          <p:cNvSpPr>
            <a:spLocks noChangeArrowheads="1"/>
          </p:cNvSpPr>
          <p:nvPr/>
        </p:nvSpPr>
        <p:spPr bwMode="auto">
          <a:xfrm>
            <a:off x="381000" y="260649"/>
            <a:ext cx="8295456" cy="6336703"/>
          </a:xfrm>
          <a:prstGeom prst="rect">
            <a:avLst/>
          </a:prstGeom>
          <a:solidFill>
            <a:srgbClr val="FFFF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500"/>
              </a:spcAft>
              <a:buClrTx/>
              <a:buSzTx/>
              <a:buFontTx/>
              <a:buNone/>
              <a:tabLst/>
            </a:pPr>
            <a:r>
              <a:rPr kumimoji="0" lang="es-CL" sz="2400" b="1" i="0" u="sng" strike="noStrike" cap="none" normalizeH="0" baseline="0" dirty="0">
                <a:ln>
                  <a:noFill/>
                </a:ln>
                <a:solidFill>
                  <a:srgbClr val="17365D"/>
                </a:solidFill>
                <a:effectLst/>
                <a:latin typeface="Times New Roman" pitchFamily="18" charset="0"/>
                <a:cs typeface="Arial" pitchFamily="34" charset="0"/>
              </a:rPr>
              <a:t>EL  LIQUIDO  DE  FRENOS</a:t>
            </a:r>
            <a:br>
              <a:rPr kumimoji="0" lang="es-CL" sz="2400" b="1" i="0" u="none" strike="noStrike" cap="none" normalizeH="0" baseline="0" dirty="0">
                <a:ln>
                  <a:noFill/>
                </a:ln>
                <a:solidFill>
                  <a:srgbClr val="17365D"/>
                </a:solidFill>
                <a:effectLst/>
                <a:latin typeface="Times New Roman" pitchFamily="18" charset="0"/>
                <a:cs typeface="Arial" pitchFamily="34" charset="0"/>
              </a:rPr>
            </a:br>
            <a:r>
              <a:rPr kumimoji="0" lang="es-CL" sz="2000" b="1" i="0" u="none" strike="noStrike" cap="none" normalizeH="0" baseline="0" dirty="0">
                <a:ln>
                  <a:noFill/>
                </a:ln>
                <a:solidFill>
                  <a:srgbClr val="212529"/>
                </a:solidFill>
                <a:effectLst/>
                <a:latin typeface="Lato" charset="0"/>
                <a:cs typeface="Arial" pitchFamily="34" charset="0"/>
              </a:rPr>
              <a:t>Es un fluido hidráulico encargado de transmitir la fuerza realizada sobre el pedal a los cilindros de freno, ubicados en las ruedas del automóvil. Ya que frenar es un proceso que genera mucho calor, este fluido debe tener un punto de ebullición muy alto y existen distintos tipos que van desde los 205 °C hasta los 230 °C. Además, debe congelarse a temperaturas muy bajas. Otras cualidades importantes incluyen viscosidad, lubricación y resistencia al óxido. Tipos de líquido de frenos: </a:t>
            </a:r>
            <a:r>
              <a:rPr kumimoji="0" lang="es-CL" sz="2000" b="0" i="0" u="none" strike="noStrike" cap="none" normalizeH="0" baseline="0" dirty="0">
                <a:ln>
                  <a:noFill/>
                </a:ln>
                <a:solidFill>
                  <a:srgbClr val="212529"/>
                </a:solidFill>
                <a:effectLst/>
                <a:latin typeface="Lato" charset="0"/>
                <a:cs typeface="Arial" pitchFamily="34" charset="0"/>
              </a:rPr>
              <a:t>DOT 3:</a:t>
            </a:r>
            <a:r>
              <a:rPr kumimoji="0" lang="es-CL" sz="2000" b="1" i="0" u="none" strike="noStrike" cap="none" normalizeH="0" baseline="0" dirty="0">
                <a:ln>
                  <a:noFill/>
                </a:ln>
                <a:solidFill>
                  <a:srgbClr val="212529"/>
                </a:solidFill>
                <a:effectLst/>
                <a:latin typeface="Lato" charset="0"/>
                <a:cs typeface="Arial" pitchFamily="34" charset="0"/>
              </a:rPr>
              <a:t> recomendado para frenos convencionales, tiene base de glicol y su punto de ebullición es de 205 °C. </a:t>
            </a:r>
            <a:r>
              <a:rPr kumimoji="0" lang="es-CL" sz="2000" b="0" i="0" u="none" strike="noStrike" cap="none" normalizeH="0" baseline="0" dirty="0">
                <a:ln>
                  <a:noFill/>
                </a:ln>
                <a:solidFill>
                  <a:srgbClr val="212529"/>
                </a:solidFill>
                <a:effectLst/>
                <a:latin typeface="Lato" charset="0"/>
                <a:cs typeface="Arial" pitchFamily="34" charset="0"/>
              </a:rPr>
              <a:t>DOT 4: </a:t>
            </a:r>
            <a:r>
              <a:rPr kumimoji="0" lang="es-CL" sz="2000" b="1" i="0" u="none" strike="noStrike" cap="none" normalizeH="0" baseline="0" dirty="0">
                <a:ln>
                  <a:noFill/>
                </a:ln>
                <a:solidFill>
                  <a:srgbClr val="212529"/>
                </a:solidFill>
                <a:effectLst/>
                <a:latin typeface="Lato" charset="0"/>
                <a:cs typeface="Arial" pitchFamily="34" charset="0"/>
              </a:rPr>
              <a:t>comparte la misma base de DOT 3 pero mejora su punto de ebullición a 230 °C. Se recomienda para frenos ABS y convencionales. </a:t>
            </a:r>
            <a:r>
              <a:rPr kumimoji="0" lang="es-CL" sz="2000" b="0" i="0" u="none" strike="noStrike" cap="none" normalizeH="0" baseline="0" dirty="0">
                <a:ln>
                  <a:noFill/>
                </a:ln>
                <a:solidFill>
                  <a:srgbClr val="212529"/>
                </a:solidFill>
                <a:effectLst/>
                <a:latin typeface="Lato" charset="0"/>
                <a:cs typeface="Arial" pitchFamily="34" charset="0"/>
              </a:rPr>
              <a:t>DOT 5:</a:t>
            </a:r>
            <a:r>
              <a:rPr kumimoji="0" lang="es-CL" sz="2000" b="1" i="0" u="none" strike="noStrike" cap="none" normalizeH="0" baseline="0" dirty="0">
                <a:ln>
                  <a:noFill/>
                </a:ln>
                <a:solidFill>
                  <a:srgbClr val="212529"/>
                </a:solidFill>
                <a:effectLst/>
                <a:latin typeface="Lato" charset="0"/>
                <a:cs typeface="Arial" pitchFamily="34" charset="0"/>
              </a:rPr>
              <a:t> en este tipo de líquido se usa una base de silicona y no debe ser mezclado con los anteriores ya que son incompatibles. Su punto de ebullición es de 260 °C. </a:t>
            </a:r>
            <a:r>
              <a:rPr kumimoji="0" lang="es-CL" sz="2000" b="0" i="0" u="none" strike="noStrike" cap="none" normalizeH="0" baseline="0" dirty="0">
                <a:ln>
                  <a:noFill/>
                </a:ln>
                <a:solidFill>
                  <a:srgbClr val="212529"/>
                </a:solidFill>
                <a:effectLst/>
                <a:latin typeface="Lato" charset="0"/>
                <a:cs typeface="Arial" pitchFamily="34" charset="0"/>
              </a:rPr>
              <a:t>DOT 5.1:</a:t>
            </a:r>
            <a:r>
              <a:rPr kumimoji="0" lang="es-CL" sz="2000" b="1" i="0" u="none" strike="noStrike" cap="none" normalizeH="0" baseline="0" dirty="0">
                <a:ln>
                  <a:noFill/>
                </a:ln>
                <a:solidFill>
                  <a:srgbClr val="212529"/>
                </a:solidFill>
                <a:effectLst/>
                <a:latin typeface="Lato" charset="0"/>
                <a:cs typeface="Arial" pitchFamily="34" charset="0"/>
              </a:rPr>
              <a:t> aquí se vuelve a la base de glicol, pero logra un punto de ebullición de 270 °C. Se usa en vehículos con sistemas de frenos modernos que tengan mejor prevención de fugas, ya que su baja viscosidad puede generar este problema en el circuito.</a:t>
            </a:r>
            <a:endParaRPr kumimoji="0" lang="es-CL" sz="20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73730" name="AutoShape 2" descr="WAGNER – Líquido de frenos 21B DOT 3 237 ml – JM Lubricentr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73732" name="Picture 4" descr="Liquido de Freno Dot3 Wagner 237ml"/>
          <p:cNvPicPr>
            <a:picLocks noChangeAspect="1" noChangeArrowheads="1"/>
          </p:cNvPicPr>
          <p:nvPr/>
        </p:nvPicPr>
        <p:blipFill>
          <a:blip r:embed="rId2" cstate="print"/>
          <a:srcRect/>
          <a:stretch>
            <a:fillRect/>
          </a:stretch>
        </p:blipFill>
        <p:spPr bwMode="auto">
          <a:xfrm>
            <a:off x="683568" y="548680"/>
            <a:ext cx="2880320" cy="2880320"/>
          </a:xfrm>
          <a:prstGeom prst="rect">
            <a:avLst/>
          </a:prstGeom>
          <a:noFill/>
        </p:spPr>
      </p:pic>
      <p:sp>
        <p:nvSpPr>
          <p:cNvPr id="73734" name="AutoShape 6" descr="Lo que debe saber del liquido de frenos | Pruebaderuta.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sp>
        <p:nvSpPr>
          <p:cNvPr id="73736" name="AutoShape 8" descr="Lo que debe saber del liquido de frenos | Pruebaderuta.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73738" name="Picture 10" descr="chevrolet sail 2013, pedal de frenos se baja al fondo no frena ..."/>
          <p:cNvPicPr>
            <a:picLocks noChangeAspect="1" noChangeArrowheads="1"/>
          </p:cNvPicPr>
          <p:nvPr/>
        </p:nvPicPr>
        <p:blipFill>
          <a:blip r:embed="rId3" cstate="print"/>
          <a:srcRect/>
          <a:stretch>
            <a:fillRect/>
          </a:stretch>
        </p:blipFill>
        <p:spPr bwMode="auto">
          <a:xfrm>
            <a:off x="3707904" y="548680"/>
            <a:ext cx="5014843" cy="2808312"/>
          </a:xfrm>
          <a:prstGeom prst="rect">
            <a:avLst/>
          </a:prstGeom>
          <a:noFill/>
        </p:spPr>
      </p:pic>
      <p:pic>
        <p:nvPicPr>
          <p:cNvPr id="73740" name="Picture 12" descr="Líquido de freno💧 ≫Todo lo que necesitas saber de tu ¡VEHÍCULO ..."/>
          <p:cNvPicPr>
            <a:picLocks noChangeAspect="1" noChangeArrowheads="1"/>
          </p:cNvPicPr>
          <p:nvPr/>
        </p:nvPicPr>
        <p:blipFill>
          <a:blip r:embed="rId4" cstate="print"/>
          <a:srcRect/>
          <a:stretch>
            <a:fillRect/>
          </a:stretch>
        </p:blipFill>
        <p:spPr bwMode="auto">
          <a:xfrm>
            <a:off x="2411760" y="3501008"/>
            <a:ext cx="4133106" cy="2719149"/>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53249" name="Picture 1" descr="C:\Users\Familia Fuenzalida\Saved Games\Desktop\FRENOS  HIDRAULICOS\388756_2627765694993_1556168945_n.jpg"/>
          <p:cNvPicPr>
            <a:picLocks noChangeAspect="1" noChangeArrowheads="1"/>
          </p:cNvPicPr>
          <p:nvPr/>
        </p:nvPicPr>
        <p:blipFill>
          <a:blip r:embed="rId2" cstate="print"/>
          <a:srcRect/>
          <a:stretch>
            <a:fillRect/>
          </a:stretch>
        </p:blipFill>
        <p:spPr bwMode="auto">
          <a:xfrm>
            <a:off x="467544" y="188640"/>
            <a:ext cx="7920880" cy="5238582"/>
          </a:xfrm>
          <a:prstGeom prst="rect">
            <a:avLst/>
          </a:prstGeom>
          <a:noFill/>
        </p:spPr>
      </p:pic>
      <p:sp>
        <p:nvSpPr>
          <p:cNvPr id="53250" name="Rectangle 2"/>
          <p:cNvSpPr>
            <a:spLocks noChangeArrowheads="1"/>
          </p:cNvSpPr>
          <p:nvPr/>
        </p:nvSpPr>
        <p:spPr bwMode="auto">
          <a:xfrm>
            <a:off x="371474" y="5517232"/>
            <a:ext cx="8160965" cy="1080120"/>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600" b="1" i="0" u="sng" strike="noStrike" cap="none" normalizeH="0" baseline="0" dirty="0">
                <a:ln>
                  <a:noFill/>
                </a:ln>
                <a:solidFill>
                  <a:srgbClr val="333333"/>
                </a:solidFill>
                <a:effectLst/>
                <a:latin typeface="Arial" pitchFamily="34" charset="0"/>
                <a:cs typeface="Arial" pitchFamily="34" charset="0"/>
              </a:rPr>
              <a:t>SISTEMA DE FRENOS COMBINADOS  ; </a:t>
            </a:r>
            <a:r>
              <a:rPr kumimoji="0" lang="es-CL" sz="3200" b="1" i="0" u="none" strike="noStrike" cap="none" normalizeH="0" baseline="0" dirty="0">
                <a:ln>
                  <a:noFill/>
                </a:ln>
                <a:solidFill>
                  <a:srgbClr val="333333"/>
                </a:solidFill>
                <a:effectLst/>
                <a:latin typeface="Arial" pitchFamily="34" charset="0"/>
                <a:cs typeface="Arial" pitchFamily="34" charset="0"/>
              </a:rPr>
              <a:t>Disco y Tambor  en cada rueda</a:t>
            </a:r>
            <a:br>
              <a:rPr kumimoji="0" lang="es-CL" sz="2800" b="1" i="0" u="none" strike="noStrike" cap="none" normalizeH="0" baseline="0" dirty="0">
                <a:ln>
                  <a:noFill/>
                </a:ln>
                <a:solidFill>
                  <a:srgbClr val="000000"/>
                </a:solidFill>
                <a:effectLst/>
                <a:latin typeface="Arial" pitchFamily="34"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51201" name="Picture 1" descr="C:\Users\Familia Fuenzalida\Saved Games\Desktop\FRENOS  HIDRAULICOS\380980_2627766335009_425456469_n.jpg"/>
          <p:cNvPicPr>
            <a:picLocks noChangeAspect="1" noChangeArrowheads="1"/>
          </p:cNvPicPr>
          <p:nvPr/>
        </p:nvPicPr>
        <p:blipFill>
          <a:blip r:embed="rId2" cstate="print"/>
          <a:srcRect/>
          <a:stretch>
            <a:fillRect/>
          </a:stretch>
        </p:blipFill>
        <p:spPr bwMode="auto">
          <a:xfrm>
            <a:off x="203515" y="332656"/>
            <a:ext cx="8544949" cy="6138682"/>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3" name="2 Imagen" descr="C:\Documents and Settings\RAUL FUENZALIDA\Escritorio\INF. TÈCNICA\HIDRÀULICA\URURU.jpg"/>
          <p:cNvPicPr/>
          <p:nvPr/>
        </p:nvPicPr>
        <p:blipFill>
          <a:blip r:embed="rId2" cstate="print"/>
          <a:srcRect/>
          <a:stretch>
            <a:fillRect/>
          </a:stretch>
        </p:blipFill>
        <p:spPr bwMode="auto">
          <a:xfrm>
            <a:off x="539552" y="188640"/>
            <a:ext cx="7920880" cy="5040560"/>
          </a:xfrm>
          <a:prstGeom prst="rect">
            <a:avLst/>
          </a:prstGeom>
          <a:noFill/>
          <a:ln w="9525">
            <a:noFill/>
            <a:miter lim="800000"/>
            <a:headEnd/>
            <a:tailEnd/>
          </a:ln>
        </p:spPr>
      </p:pic>
      <p:sp>
        <p:nvSpPr>
          <p:cNvPr id="52225" name="Rectangle 1"/>
          <p:cNvSpPr>
            <a:spLocks noChangeArrowheads="1"/>
          </p:cNvSpPr>
          <p:nvPr/>
        </p:nvSpPr>
        <p:spPr bwMode="auto">
          <a:xfrm>
            <a:off x="371474" y="5301208"/>
            <a:ext cx="8232973" cy="1224136"/>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3600" b="1" i="0" u="none" strike="noStrike" cap="none" normalizeH="0" baseline="0">
                <a:ln>
                  <a:noFill/>
                </a:ln>
                <a:solidFill>
                  <a:srgbClr val="333333"/>
                </a:solidFill>
                <a:effectLst/>
                <a:latin typeface="Arial" pitchFamily="34" charset="0"/>
                <a:cs typeface="Arial" pitchFamily="34" charset="0"/>
              </a:rPr>
              <a:t>Rodamientos cónicos  del  cubo  o masa de rueda.</a:t>
            </a:r>
            <a:br>
              <a:rPr kumimoji="0" lang="es-CL" sz="2800" b="1" i="0" u="none" strike="noStrike" cap="none" normalizeH="0" baseline="0">
                <a:ln>
                  <a:noFill/>
                </a:ln>
                <a:solidFill>
                  <a:srgbClr val="000000"/>
                </a:solidFill>
                <a:effectLst/>
                <a:latin typeface="Arial" pitchFamily="34" charset="0"/>
                <a:cs typeface="Arial" pitchFamily="34" charset="0"/>
              </a:rPr>
            </a:br>
            <a:endParaRPr kumimoji="0" lang="es-CL" sz="1800" b="0" i="0" u="none" strike="noStrike" cap="none" normalizeH="0" baseline="0">
              <a:ln>
                <a:noFill/>
              </a:ln>
              <a:solidFill>
                <a:schemeClr val="tx1"/>
              </a:solidFill>
              <a:effectLst/>
              <a:latin typeface="Arial" pitchFamily="34" charset="0"/>
              <a:cs typeface="Arial"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pic>
        <p:nvPicPr>
          <p:cNvPr id="72705" name="Picture 1" descr="C:\Users\Familia Fuenzalida\Saved Games\Desktop\FRENOS  HIDRAULICOS\SISTEMAS DE FRENOS\1freno-mecanico.jpg"/>
          <p:cNvPicPr>
            <a:picLocks noChangeAspect="1" noChangeArrowheads="1"/>
          </p:cNvPicPr>
          <p:nvPr/>
        </p:nvPicPr>
        <p:blipFill>
          <a:blip r:embed="rId2" cstate="print"/>
          <a:srcRect/>
          <a:stretch>
            <a:fillRect/>
          </a:stretch>
        </p:blipFill>
        <p:spPr bwMode="auto">
          <a:xfrm>
            <a:off x="1259633" y="260648"/>
            <a:ext cx="6190926" cy="4824536"/>
          </a:xfrm>
          <a:prstGeom prst="rect">
            <a:avLst/>
          </a:prstGeom>
          <a:noFill/>
        </p:spPr>
      </p:pic>
      <p:sp>
        <p:nvSpPr>
          <p:cNvPr id="72706" name="Rectangle 2"/>
          <p:cNvSpPr>
            <a:spLocks noChangeArrowheads="1"/>
          </p:cNvSpPr>
          <p:nvPr/>
        </p:nvSpPr>
        <p:spPr bwMode="auto">
          <a:xfrm>
            <a:off x="371474" y="5157192"/>
            <a:ext cx="8376990" cy="1512168"/>
          </a:xfrm>
          <a:prstGeom prst="rect">
            <a:avLst/>
          </a:prstGeom>
          <a:solidFill>
            <a:srgbClr val="FFC000"/>
          </a:solidFill>
          <a:ln w="2857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2400" b="1" i="0" u="sng" strike="noStrike" cap="none" normalizeH="0" baseline="0" dirty="0">
                <a:ln>
                  <a:noFill/>
                </a:ln>
                <a:solidFill>
                  <a:srgbClr val="000000"/>
                </a:solidFill>
                <a:effectLst/>
                <a:latin typeface="Arial" pitchFamily="34" charset="0"/>
                <a:cs typeface="Arial" pitchFamily="34" charset="0"/>
              </a:rPr>
              <a:t>FRENO DE ESTACIONAMIE</a:t>
            </a:r>
            <a:r>
              <a:rPr kumimoji="0" lang="es-CL" sz="2400" i="0" u="sng" strike="noStrike" cap="none" normalizeH="0" baseline="0" dirty="0">
                <a:ln>
                  <a:noFill/>
                </a:ln>
                <a:solidFill>
                  <a:srgbClr val="000000"/>
                </a:solidFill>
                <a:effectLst/>
                <a:latin typeface="Arial" pitchFamily="34" charset="0"/>
                <a:cs typeface="Arial" pitchFamily="34" charset="0"/>
              </a:rPr>
              <a:t>N</a:t>
            </a:r>
            <a:r>
              <a:rPr kumimoji="0" lang="es-CL" sz="2400" b="1" i="0" u="sng" strike="noStrike" cap="none" normalizeH="0" baseline="0" dirty="0">
                <a:ln>
                  <a:noFill/>
                </a:ln>
                <a:solidFill>
                  <a:srgbClr val="000000"/>
                </a:solidFill>
                <a:effectLst/>
                <a:latin typeface="Arial" pitchFamily="34" charset="0"/>
                <a:cs typeface="Arial" pitchFamily="34" charset="0"/>
              </a:rPr>
              <a:t>TO :</a:t>
            </a:r>
            <a:br>
              <a:rPr kumimoji="0" lang="es-CL" sz="2400" b="1" i="0" u="sng" strike="noStrike" cap="none" normalizeH="0" baseline="0" dirty="0">
                <a:ln>
                  <a:noFill/>
                </a:ln>
                <a:solidFill>
                  <a:srgbClr val="000000"/>
                </a:solidFill>
                <a:effectLst/>
                <a:latin typeface="Arial" pitchFamily="34" charset="0"/>
                <a:cs typeface="Arial" pitchFamily="34" charset="0"/>
              </a:rPr>
            </a:br>
            <a:r>
              <a:rPr kumimoji="0" lang="es-CL" sz="2400" b="1" i="0" u="none" strike="noStrike" cap="none" normalizeH="0" baseline="0" dirty="0">
                <a:ln>
                  <a:noFill/>
                </a:ln>
                <a:solidFill>
                  <a:srgbClr val="000000"/>
                </a:solidFill>
                <a:effectLst/>
                <a:latin typeface="Arial" pitchFamily="34" charset="0"/>
                <a:cs typeface="Arial" pitchFamily="34" charset="0"/>
              </a:rPr>
              <a:t>Conocido como freno de mano, de emergencia , es accionado manualmente  por el conductor y actúa sobre las ruadas traseras. </a:t>
            </a:r>
            <a:br>
              <a:rPr kumimoji="0" lang="es-CL" sz="2800" b="1" i="0" u="none" strike="noStrike" cap="none" normalizeH="0" baseline="0" dirty="0">
                <a:ln>
                  <a:noFill/>
                </a:ln>
                <a:solidFill>
                  <a:srgbClr val="000000"/>
                </a:solidFill>
                <a:effectLst/>
                <a:latin typeface="Arial" pitchFamily="34" charset="0"/>
                <a:cs typeface="Arial" pitchFamily="34" charset="0"/>
              </a:rPr>
            </a:b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88641"/>
            <a:ext cx="7886700" cy="874350"/>
          </a:xfrm>
          <a:ln w="28575">
            <a:solidFill>
              <a:srgbClr val="C00000"/>
            </a:solidFill>
          </a:ln>
        </p:spPr>
        <p:txBody>
          <a:bodyPr>
            <a:normAutofit fontScale="90000"/>
          </a:bodyPr>
          <a:lstStyle/>
          <a:p>
            <a:pPr algn="ctr"/>
            <a:br>
              <a:rPr lang="en-US" sz="3000" dirty="0">
                <a:latin typeface="+mn-lt"/>
                <a:ea typeface="+mn-ea"/>
                <a:cs typeface="+mn-cs"/>
              </a:rPr>
            </a:br>
            <a:r>
              <a:rPr lang="en-US" sz="4000" b="1" dirty="0">
                <a:latin typeface="+mn-lt"/>
                <a:ea typeface="+mn-ea"/>
                <a:cs typeface="+mn-cs"/>
              </a:rPr>
              <a:t>SISTEMA DE FRENOS ABS</a:t>
            </a:r>
            <a:br>
              <a:rPr lang="en-US" sz="2100" b="1" dirty="0">
                <a:latin typeface="+mn-lt"/>
                <a:ea typeface="+mn-ea"/>
                <a:cs typeface="+mn-cs"/>
              </a:rPr>
            </a:br>
            <a:endParaRPr lang="en-US" sz="2100" b="1" dirty="0">
              <a:latin typeface="+mn-lt"/>
              <a:ea typeface="+mn-ea"/>
              <a:cs typeface="+mn-cs"/>
            </a:endParaRPr>
          </a:p>
        </p:txBody>
      </p:sp>
      <p:sp>
        <p:nvSpPr>
          <p:cNvPr id="3" name="Marcador de contenido 2"/>
          <p:cNvSpPr>
            <a:spLocks noGrp="1"/>
          </p:cNvSpPr>
          <p:nvPr>
            <p:ph idx="1"/>
          </p:nvPr>
        </p:nvSpPr>
        <p:spPr>
          <a:xfrm>
            <a:off x="628650" y="1268759"/>
            <a:ext cx="8119814" cy="5400599"/>
          </a:xfrm>
          <a:ln w="28575">
            <a:solidFill>
              <a:srgbClr val="00B0F0"/>
            </a:solidFill>
          </a:ln>
        </p:spPr>
        <p:txBody>
          <a:bodyPr>
            <a:normAutofit fontScale="70000" lnSpcReduction="20000"/>
          </a:bodyPr>
          <a:lstStyle/>
          <a:p>
            <a:r>
              <a:rPr lang="es-ES" b="1" dirty="0"/>
              <a:t>Este tipo de sistema impide que las ruedas se bloqueen y resbalen en el momento del frenado. Permite que el automóvil desacelere correctamente y a la vez se mantenga estable mientras se gira.</a:t>
            </a:r>
          </a:p>
          <a:p>
            <a:r>
              <a:rPr lang="es-ES" b="1" dirty="0"/>
              <a:t>Este sistema fue creado con el fin de ayudar al conductor a tener cierta capacidad de dirección e impedir que se deslice el auto durante el frenado.</a:t>
            </a:r>
            <a:br>
              <a:rPr lang="es-ES" b="1" dirty="0"/>
            </a:br>
            <a:r>
              <a:rPr lang="es-ES" b="1" dirty="0"/>
              <a:t>Más que un tipo de frenos, </a:t>
            </a:r>
            <a:r>
              <a:rPr lang="es-ES" b="1" u="sng" dirty="0"/>
              <a:t>es un complemento del sistema de frenado tradicional que proporciona seguridad activa y evita accidentes</a:t>
            </a:r>
            <a:r>
              <a:rPr lang="es-ES" b="1" dirty="0"/>
              <a:t>.</a:t>
            </a:r>
          </a:p>
          <a:p>
            <a:r>
              <a:rPr lang="es-ES" b="1" dirty="0"/>
              <a:t>Cuando se pisa el pedal de freno, el ordenador capta una señal para comprobar en los sensores de las ruedas que estas no se han bloqueado.</a:t>
            </a:r>
            <a:br>
              <a:rPr lang="es-ES" b="1" dirty="0"/>
            </a:br>
            <a:r>
              <a:rPr lang="es-ES" b="1" dirty="0"/>
              <a:t>En caso de que se necesite frenar repentinamente, solo se debe presionar el pedal de manera firme hasta que se consiga detener el auto completamente.</a:t>
            </a:r>
          </a:p>
          <a:p>
            <a:pPr algn="just"/>
            <a:r>
              <a:rPr lang="es-ES" dirty="0">
                <a:hlinkClick r:id="rId2"/>
              </a:rPr>
              <a:t>https://www.youtube.com/watch?v=ka8PpQFDRR0</a:t>
            </a:r>
            <a:endParaRPr lang="es-ES" dirty="0"/>
          </a:p>
          <a:p>
            <a:pPr algn="just"/>
            <a:endParaRPr lang="es-ES" dirty="0"/>
          </a:p>
          <a:p>
            <a:pPr algn="just"/>
            <a:endParaRPr lang="es-ES" dirty="0"/>
          </a:p>
          <a:p>
            <a:endParaRPr lang="en-US" dirty="0"/>
          </a:p>
        </p:txBody>
      </p:sp>
    </p:spTree>
    <p:extLst>
      <p:ext uri="{BB962C8B-B14F-4D97-AF65-F5344CB8AC3E}">
        <p14:creationId xmlns:p14="http://schemas.microsoft.com/office/powerpoint/2010/main" val="4520662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260649"/>
            <a:ext cx="7886700" cy="648072"/>
          </a:xfrm>
          <a:ln w="28575">
            <a:solidFill>
              <a:srgbClr val="00B0F0"/>
            </a:solidFill>
          </a:ln>
        </p:spPr>
        <p:txBody>
          <a:bodyPr>
            <a:normAutofit fontScale="90000"/>
          </a:bodyPr>
          <a:lstStyle/>
          <a:p>
            <a:pPr algn="ctr"/>
            <a:br>
              <a:rPr lang="es-ES" dirty="0"/>
            </a:br>
            <a:r>
              <a:rPr lang="es-ES" sz="3100" b="1" dirty="0">
                <a:latin typeface="+mn-lt"/>
                <a:ea typeface="+mn-ea"/>
                <a:cs typeface="+mn-cs"/>
              </a:rPr>
              <a:t>PARTES DEL SISTEMA DE FRENOS  ABS  </a:t>
            </a:r>
            <a:br>
              <a:rPr lang="es-ES" sz="2100" b="1" dirty="0">
                <a:latin typeface="+mn-lt"/>
                <a:ea typeface="+mn-ea"/>
                <a:cs typeface="+mn-cs"/>
              </a:rPr>
            </a:br>
            <a:br>
              <a:rPr lang="es-ES" sz="2100" b="1" dirty="0">
                <a:latin typeface="+mn-lt"/>
                <a:ea typeface="+mn-ea"/>
                <a:cs typeface="+mn-cs"/>
              </a:rPr>
            </a:br>
            <a:endParaRPr lang="en-US" sz="2100" b="1" dirty="0">
              <a:latin typeface="+mn-lt"/>
              <a:ea typeface="+mn-ea"/>
              <a:cs typeface="+mn-cs"/>
            </a:endParaRPr>
          </a:p>
        </p:txBody>
      </p:sp>
      <p:pic>
        <p:nvPicPr>
          <p:cNvPr id="2050" name="Picture 2" descr="http://como-funciona.co/wp-content/uploads/2018/10/Como-funciona-un-sistema-de-frenos-Parte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31330" y="1052736"/>
            <a:ext cx="8417134" cy="5400600"/>
          </a:xfrm>
          <a:prstGeom prst="rect">
            <a:avLst/>
          </a:prstGeom>
          <a:noFill/>
          <a:ln w="38100">
            <a:solidFill>
              <a:schemeClr val="accent2">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3241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88641"/>
            <a:ext cx="7886700" cy="792087"/>
          </a:xfrm>
          <a:ln w="28575">
            <a:solidFill>
              <a:schemeClr val="accent2">
                <a:lumMod val="75000"/>
              </a:schemeClr>
            </a:solidFill>
          </a:ln>
        </p:spPr>
        <p:txBody>
          <a:bodyPr>
            <a:normAutofit/>
          </a:bodyPr>
          <a:lstStyle/>
          <a:p>
            <a:pPr algn="ctr"/>
            <a:r>
              <a:rPr lang="es-CL" b="1" dirty="0"/>
              <a:t>CIRCUITO   ABS</a:t>
            </a:r>
            <a:endParaRPr lang="en-US" b="1"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3834" y="996183"/>
            <a:ext cx="8736332" cy="5601169"/>
          </a:xfrm>
          <a:ln w="28575">
            <a:solidFill>
              <a:schemeClr val="accent6"/>
            </a:solidFill>
          </a:ln>
        </p:spPr>
      </p:pic>
    </p:spTree>
    <p:extLst>
      <p:ext uri="{BB962C8B-B14F-4D97-AF65-F5344CB8AC3E}">
        <p14:creationId xmlns:p14="http://schemas.microsoft.com/office/powerpoint/2010/main" val="453575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44034" name="AutoShape 2" descr="Sistema de frenos hidraulic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CL"/>
          </a:p>
        </p:txBody>
      </p:sp>
      <p:pic>
        <p:nvPicPr>
          <p:cNvPr id="44036" name="Picture 4" descr="Multiservicio Automotriz 3H: COMPONENTES DEL SISTEMA DE FRENOS ..."/>
          <p:cNvPicPr>
            <a:picLocks noChangeAspect="1" noChangeArrowheads="1"/>
          </p:cNvPicPr>
          <p:nvPr/>
        </p:nvPicPr>
        <p:blipFill>
          <a:blip r:embed="rId2" cstate="print"/>
          <a:srcRect/>
          <a:stretch>
            <a:fillRect/>
          </a:stretch>
        </p:blipFill>
        <p:spPr bwMode="auto">
          <a:xfrm>
            <a:off x="683568" y="476672"/>
            <a:ext cx="7511368" cy="5040560"/>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188641"/>
            <a:ext cx="7903790" cy="1008112"/>
          </a:xfrm>
          <a:ln w="28575">
            <a:solidFill>
              <a:schemeClr val="tx1"/>
            </a:solidFill>
          </a:ln>
        </p:spPr>
        <p:txBody>
          <a:bodyPr>
            <a:normAutofit fontScale="90000"/>
          </a:bodyPr>
          <a:lstStyle/>
          <a:p>
            <a:pPr algn="ctr"/>
            <a:r>
              <a:rPr lang="es-CL" dirty="0"/>
              <a:t>SISTEMA  FRENOS   ABS ACCIONAMIENTO</a:t>
            </a:r>
            <a:endParaRPr lang="en-US"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19" y="1268759"/>
            <a:ext cx="8489447" cy="5400599"/>
          </a:xfrm>
          <a:ln w="12700">
            <a:solidFill>
              <a:schemeClr val="tx1"/>
            </a:solidFill>
          </a:ln>
        </p:spPr>
      </p:pic>
    </p:spTree>
    <p:extLst>
      <p:ext uri="{BB962C8B-B14F-4D97-AF65-F5344CB8AC3E}">
        <p14:creationId xmlns:p14="http://schemas.microsoft.com/office/powerpoint/2010/main" val="39541518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476673"/>
            <a:ext cx="7543800" cy="576064"/>
          </a:xfrm>
        </p:spPr>
        <p:txBody>
          <a:bodyPr>
            <a:normAutofit fontScale="90000"/>
          </a:bodyPr>
          <a:lstStyle/>
          <a:p>
            <a:r>
              <a:rPr lang="es-ES" sz="2400" b="1" dirty="0"/>
              <a:t>SISTEMAS DE FRENOS MECÁNICOS O DE ESTACIONAMIENTO</a:t>
            </a:r>
            <a:endParaRPr lang="en-US" sz="2400" b="1" dirty="0"/>
          </a:p>
        </p:txBody>
      </p:sp>
      <p:pic>
        <p:nvPicPr>
          <p:cNvPr id="3074" name="Picture 2" descr="https://player.slideplayer.es/70/12116515/slides/slide_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28650" y="1052737"/>
            <a:ext cx="8191821" cy="5472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9880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188641"/>
            <a:ext cx="7886700" cy="648071"/>
          </a:xfrm>
          <a:ln w="28575">
            <a:solidFill>
              <a:srgbClr val="0070C0"/>
            </a:solidFill>
          </a:ln>
        </p:spPr>
        <p:txBody>
          <a:bodyPr>
            <a:normAutofit/>
          </a:bodyPr>
          <a:lstStyle/>
          <a:p>
            <a:pPr algn="ctr"/>
            <a:r>
              <a:rPr lang="es-ES" sz="2400" b="1" dirty="0"/>
              <a:t>COMPONENTES</a:t>
            </a:r>
            <a:endParaRPr lang="en-US" sz="2400" b="1" dirty="0"/>
          </a:p>
        </p:txBody>
      </p:sp>
      <p:pic>
        <p:nvPicPr>
          <p:cNvPr id="4098" name="Picture 2" descr="https://player.slideplayer.es/70/12116515/slides/slide_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1520" y="980727"/>
            <a:ext cx="8640038" cy="5688631"/>
          </a:xfrm>
          <a:prstGeom prst="rect">
            <a:avLst/>
          </a:prstGeom>
          <a:noFill/>
          <a:ln w="28575">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39208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2960" y="188641"/>
            <a:ext cx="7543800" cy="648071"/>
          </a:xfrm>
          <a:ln w="28575">
            <a:solidFill>
              <a:srgbClr val="00B0F0"/>
            </a:solidFill>
          </a:ln>
        </p:spPr>
        <p:txBody>
          <a:bodyPr>
            <a:normAutofit/>
          </a:bodyPr>
          <a:lstStyle/>
          <a:p>
            <a:pPr algn="ctr"/>
            <a:r>
              <a:rPr lang="es-ES" sz="3000" b="1" dirty="0"/>
              <a:t>FRENO  DE  MANO</a:t>
            </a:r>
            <a:endParaRPr lang="en-US" sz="3000" b="1" dirty="0"/>
          </a:p>
        </p:txBody>
      </p:sp>
      <p:pic>
        <p:nvPicPr>
          <p:cNvPr id="5122" name="Picture 2" descr="https://player.slideplayer.es/70/12116515/slides/slide_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79512" y="1155109"/>
            <a:ext cx="8784976" cy="5514249"/>
          </a:xfrm>
          <a:prstGeom prst="rect">
            <a:avLst/>
          </a:prstGeom>
          <a:noFill/>
          <a:ln w="28575">
            <a:solidFill>
              <a:schemeClr val="accent4">
                <a:lumMod val="40000"/>
                <a:lumOff val="6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5355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4543" y="188641"/>
            <a:ext cx="8428960" cy="648071"/>
          </a:xfrm>
          <a:ln w="28575">
            <a:solidFill>
              <a:srgbClr val="FF0000"/>
            </a:solidFill>
          </a:ln>
        </p:spPr>
        <p:txBody>
          <a:bodyPr>
            <a:noAutofit/>
          </a:bodyPr>
          <a:lstStyle/>
          <a:p>
            <a:pPr algn="ctr"/>
            <a:r>
              <a:rPr lang="es-ES" sz="2800" b="1" dirty="0"/>
              <a:t>COMPONENTES  DEL  FRENO DE  ESTACIONAMIENTO </a:t>
            </a:r>
            <a:endParaRPr lang="en-US" sz="2800" b="1" dirty="0"/>
          </a:p>
        </p:txBody>
      </p:sp>
      <p:pic>
        <p:nvPicPr>
          <p:cNvPr id="6146" name="Picture 2" descr="https://player.slideplayer.es/70/12116515/slides/slide_10.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251520" y="1052736"/>
            <a:ext cx="8428961" cy="5544616"/>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4109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51520" y="116632"/>
            <a:ext cx="8712967" cy="6552728"/>
          </a:xfrm>
          <a:prstGeom prst="rect">
            <a:avLst/>
          </a:prstGeom>
          <a:solidFill>
            <a:srgbClr val="B8CCE4"/>
          </a:solidFill>
          <a:ln w="57150">
            <a:solidFill>
              <a:srgbClr val="FF0000"/>
            </a:solidFill>
            <a:miter lim="800000"/>
            <a:headEnd/>
            <a:tailEnd/>
          </a:ln>
        </p:spPr>
        <p:txBody>
          <a:bodyPr vert="horz" wrap="square" lIns="91440" tIns="45720" rIns="91440" bIns="45720" numCol="1" anchor="t" anchorCtr="0" compatLnSpc="1">
            <a:prstTxWarp prst="textNoShape">
              <a:avLst/>
            </a:prstTxWarp>
          </a:bodyPr>
          <a:lstStyle/>
          <a:p>
            <a:endParaRPr lang="es-CL"/>
          </a:p>
        </p:txBody>
      </p:sp>
      <p:sp>
        <p:nvSpPr>
          <p:cNvPr id="45058" name="Rectangle 2"/>
          <p:cNvSpPr>
            <a:spLocks noChangeArrowheads="1"/>
          </p:cNvSpPr>
          <p:nvPr/>
        </p:nvSpPr>
        <p:spPr bwMode="auto">
          <a:xfrm>
            <a:off x="755576" y="260648"/>
            <a:ext cx="7776863" cy="640871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s-CL" sz="1200" b="1" i="0" u="none" strike="noStrike" cap="none" normalizeH="0" baseline="0" dirty="0">
                <a:ln>
                  <a:noFill/>
                </a:ln>
                <a:solidFill>
                  <a:schemeClr val="tx1"/>
                </a:solidFill>
                <a:effectLst/>
                <a:latin typeface="Calibri" pitchFamily="34" charset="0"/>
                <a:cs typeface="Arial" pitchFamily="34" charset="0"/>
              </a:rPr>
              <a:t>N°	PREGUNTA  TÉCNICA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1	Explique   la función del sistema de frenos  hidráulicos.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2	Clasifique los componentes del sistema.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3	Nombre los componentes  del sistema con disco.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4	Explique la función de la bomba  de frenos.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5	Explique la función del </a:t>
            </a:r>
            <a:r>
              <a:rPr kumimoji="0" lang="es-CL" sz="1400" b="1" i="0" u="none" strike="noStrike" cap="none" normalizeH="0" baseline="0" dirty="0" err="1">
                <a:ln>
                  <a:noFill/>
                </a:ln>
                <a:solidFill>
                  <a:schemeClr val="tx1"/>
                </a:solidFill>
                <a:effectLst/>
                <a:latin typeface="Calibri" pitchFamily="34" charset="0"/>
                <a:cs typeface="Arial" pitchFamily="34" charset="0"/>
              </a:rPr>
              <a:t>caliper</a:t>
            </a:r>
            <a:r>
              <a:rPr kumimoji="0" lang="es-CL" sz="1400" b="1" i="0" u="none" strike="noStrike" cap="none" normalizeH="0" baseline="0" dirty="0">
                <a:ln>
                  <a:noFill/>
                </a:ln>
                <a:solidFill>
                  <a:schemeClr val="tx1"/>
                </a:solidFill>
                <a:effectLst/>
                <a:latin typeface="Calibri" pitchFamily="34" charset="0"/>
                <a:cs typeface="Arial" pitchFamily="34" charset="0"/>
              </a:rPr>
              <a:t>.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6	Explique la función del disco de frenos.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7	Explique la función del liquido de frenos.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8	Explique la función de las pastillas de frenos.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9	Explique la función del repartidor del circuito.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10	Explique la función del tambor de frenos.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11	Explique la función de los cilindros de frenos de ruedas.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12	Explique la función del tambor de frenos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13	Explique la función de las  balatas de frenos .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14	Explique la función de los patines de frenos.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15	Explique la función de los resortes retractiles.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16	Explique la función del servofreno.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17	Explique el Principio de </a:t>
            </a:r>
            <a:r>
              <a:rPr kumimoji="0" lang="es-CL" sz="1400" b="1" i="0" u="none" strike="noStrike" cap="none" normalizeH="0" baseline="0" dirty="0" err="1">
                <a:ln>
                  <a:noFill/>
                </a:ln>
                <a:solidFill>
                  <a:schemeClr val="tx1"/>
                </a:solidFill>
                <a:effectLst/>
                <a:latin typeface="Calibri" pitchFamily="34" charset="0"/>
                <a:cs typeface="Arial" pitchFamily="34" charset="0"/>
              </a:rPr>
              <a:t>Blaise</a:t>
            </a:r>
            <a:r>
              <a:rPr kumimoji="0" lang="es-CL" sz="1400" b="1" i="0" u="none" strike="noStrike" cap="none" normalizeH="0" baseline="0" dirty="0">
                <a:ln>
                  <a:noFill/>
                </a:ln>
                <a:solidFill>
                  <a:schemeClr val="tx1"/>
                </a:solidFill>
                <a:effectLst/>
                <a:latin typeface="Calibri" pitchFamily="34" charset="0"/>
                <a:cs typeface="Arial" pitchFamily="34" charset="0"/>
              </a:rPr>
              <a:t> Pascal.	</a:t>
            </a:r>
            <a:endParaRPr kumimoji="0" lang="es-CL" sz="1100" b="1"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r>
              <a:rPr kumimoji="0" lang="es-CL" sz="1400" b="1" i="0" u="none" strike="noStrike" cap="none" normalizeH="0" baseline="0" dirty="0">
                <a:ln>
                  <a:noFill/>
                </a:ln>
                <a:solidFill>
                  <a:schemeClr val="tx1"/>
                </a:solidFill>
                <a:effectLst/>
                <a:latin typeface="Calibri" pitchFamily="34" charset="0"/>
                <a:cs typeface="Arial" pitchFamily="34" charset="0"/>
              </a:rPr>
              <a:t>18	Que observaremos  al diagnosticar  el estado de  los  frenos.	</a:t>
            </a:r>
            <a:endParaRPr kumimoji="0" lang="es-CL" sz="1100" b="0" i="0" u="none" strike="noStrike" cap="none" normalizeH="0" baseline="0" dirty="0">
              <a:ln>
                <a:noFill/>
              </a:ln>
              <a:solidFill>
                <a:schemeClr val="tx1"/>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s-CL" sz="1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421</TotalTime>
  <Words>2737</Words>
  <Application>Microsoft Office PowerPoint</Application>
  <PresentationFormat>Presentación en pantalla (4:3)</PresentationFormat>
  <Paragraphs>109</Paragraphs>
  <Slides>95</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95</vt:i4>
      </vt:variant>
    </vt:vector>
  </HeadingPairs>
  <TitlesOfParts>
    <vt:vector size="103" baseType="lpstr">
      <vt:lpstr>Arial</vt:lpstr>
      <vt:lpstr>Arial Black</vt:lpstr>
      <vt:lpstr>Calibri</vt:lpstr>
      <vt:lpstr>Lato</vt:lpstr>
      <vt:lpstr>Segoe UI</vt:lpstr>
      <vt:lpstr>Times New Roman</vt:lpstr>
      <vt:lpstr>Verdana</vt:lpstr>
      <vt:lpstr>Tema de Office</vt:lpstr>
      <vt:lpstr>Presentación de PowerPoint</vt:lpstr>
      <vt:lpstr>Presentación de PowerPoint</vt:lpstr>
      <vt:lpstr>Presentación de PowerPoint</vt:lpstr>
      <vt:lpstr>COMPONENTES  DEL  SISTEMA DE FRENOS</vt:lpstr>
      <vt:lpstr>Presentación de PowerPoint</vt:lpstr>
      <vt:lpstr>Presentación de PowerPoint</vt:lpstr>
      <vt:lpstr>CIRCUITO BASICO DE FRENOS PASTILLA Y TAMBOR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FUNCIONAMIENTO  DEL  SERVO FRENOS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Desde que se introdujo la norma que obliga al uso de dos circuitos de trabajo independiente en el sistema de frenos, se equipan bombas con dos cámaras de presión separadas, una para cada circuito, accionadas por dos émbolos colocados en serie. Este tipo de bombas se conoce comúnmente como bombas tándem.</vt:lpstr>
      <vt:lpstr> BOMBA DE FRENOS </vt:lpstr>
      <vt:lpstr>TIPOS DE BOMBAS DE FRENOS</vt:lpstr>
      <vt:lpstr>Presentación de PowerPoint</vt:lpstr>
      <vt:lpstr>Presentación de PowerPoint</vt:lpstr>
      <vt:lpstr>Presentación de PowerPoint</vt:lpstr>
      <vt:lpstr>Presentación de PowerPoint</vt:lpstr>
      <vt:lpstr>Presentación de PowerPoint</vt:lpstr>
      <vt:lpstr>Presentación de PowerPoint</vt:lpstr>
      <vt:lpstr>PRINCIPIO DE FUNCIONAMIENTO FRENOS HIDRAULICOS</vt:lpstr>
      <vt:lpstr>Presentación de PowerPoint</vt:lpstr>
      <vt:lpstr>Presentación de PowerPoint</vt:lpstr>
      <vt:lpstr>FRENOS DE DISCO</vt:lpstr>
      <vt:lpstr>Presentación de PowerPoint</vt:lpstr>
      <vt:lpstr>Presentación de PowerPoint</vt:lpstr>
      <vt:lpstr>Presentación de PowerPoint</vt:lpstr>
      <vt:lpstr>Presentación de PowerPoint</vt:lpstr>
      <vt:lpstr>FRENOS DE DISCO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ACCIONAMIENTO PEDAL DE FRENO-BOMBA DE FRENOS-CALIPER-PASTILLA FRENOS-DISCO FRENO</vt:lpstr>
      <vt:lpstr>SISTEMA DE FRENOS DISCO-PASTILLA</vt:lpstr>
      <vt:lpstr>Presentación de PowerPoint</vt:lpstr>
      <vt:lpstr>Presentación de PowerPoint</vt:lpstr>
      <vt:lpstr>FALLAS  EN SUPERFICIES DE CONTACTO DISCO-PASTILLA</vt:lpstr>
      <vt:lpstr>TIPOS DE DISCOS DE FRENOS</vt:lpstr>
      <vt:lpstr>SISTEMA DE FRENOS A ALTA TEMPERATURA EN UN VEHICULO DEPORTIVO-DICOS DE FRENOS AL ROJO</vt:lpstr>
      <vt:lpstr>FRENOS  DE  TAMBOR  Y  BALATAS</vt:lpstr>
      <vt:lpstr>Presentación de PowerPoint</vt:lpstr>
      <vt:lpstr>ESQUEMA  DEL   FRENO  DE  TAMBOR</vt:lpstr>
      <vt:lpstr>Presentación de PowerPoint</vt:lpstr>
      <vt:lpstr>FRENO DE TAMBOR</vt:lpstr>
      <vt:lpstr>Presentación de PowerPoint</vt:lpstr>
      <vt:lpstr>UBICACIÓN SISTEMA FRENOS DE TAMBOR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SISTEMA DE FRENOS ABS </vt:lpstr>
      <vt:lpstr> PARTES DEL SISTEMA DE FRENOS  ABS    </vt:lpstr>
      <vt:lpstr>CIRCUITO   ABS</vt:lpstr>
      <vt:lpstr>SISTEMA  FRENOS   ABS ACCIONAMIENTO</vt:lpstr>
      <vt:lpstr>SISTEMAS DE FRENOS MECÁNICOS O DE ESTACIONAMIENTO</vt:lpstr>
      <vt:lpstr>COMPONENTES</vt:lpstr>
      <vt:lpstr>FRENO  DE  MANO</vt:lpstr>
      <vt:lpstr>COMPONENTES  DEL  FRENO DE  ESTACIONAMIENTO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Familia Fuenzalida</dc:creator>
  <cp:lastModifiedBy>Raul</cp:lastModifiedBy>
  <cp:revision>46</cp:revision>
  <dcterms:created xsi:type="dcterms:W3CDTF">2020-07-17T20:02:39Z</dcterms:created>
  <dcterms:modified xsi:type="dcterms:W3CDTF">2022-08-24T19:57:06Z</dcterms:modified>
</cp:coreProperties>
</file>