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33" r:id="rId4"/>
    <p:sldId id="328" r:id="rId5"/>
    <p:sldId id="329" r:id="rId6"/>
    <p:sldId id="330" r:id="rId7"/>
    <p:sldId id="331" r:id="rId8"/>
    <p:sldId id="332" r:id="rId9"/>
    <p:sldId id="322" r:id="rId10"/>
    <p:sldId id="326" r:id="rId11"/>
    <p:sldId id="395" r:id="rId12"/>
    <p:sldId id="325" r:id="rId13"/>
    <p:sldId id="396" r:id="rId14"/>
    <p:sldId id="327" r:id="rId15"/>
    <p:sldId id="394" r:id="rId16"/>
    <p:sldId id="397" r:id="rId17"/>
    <p:sldId id="399" r:id="rId18"/>
    <p:sldId id="400" r:id="rId19"/>
    <p:sldId id="334" r:id="rId20"/>
    <p:sldId id="341" r:id="rId21"/>
    <p:sldId id="342" r:id="rId22"/>
    <p:sldId id="343" r:id="rId23"/>
    <p:sldId id="366" r:id="rId24"/>
    <p:sldId id="357" r:id="rId25"/>
    <p:sldId id="359" r:id="rId26"/>
    <p:sldId id="360" r:id="rId27"/>
    <p:sldId id="361" r:id="rId28"/>
    <p:sldId id="392" r:id="rId29"/>
    <p:sldId id="389" r:id="rId30"/>
    <p:sldId id="398" r:id="rId31"/>
    <p:sldId id="390" r:id="rId32"/>
    <p:sldId id="363" r:id="rId33"/>
    <p:sldId id="365" r:id="rId34"/>
    <p:sldId id="257" r:id="rId35"/>
    <p:sldId id="258" r:id="rId36"/>
    <p:sldId id="367" r:id="rId37"/>
    <p:sldId id="368" r:id="rId38"/>
    <p:sldId id="369" r:id="rId39"/>
    <p:sldId id="262" r:id="rId40"/>
    <p:sldId id="286" r:id="rId41"/>
    <p:sldId id="401" r:id="rId42"/>
    <p:sldId id="287" r:id="rId43"/>
    <p:sldId id="259" r:id="rId44"/>
    <p:sldId id="321" r:id="rId45"/>
    <p:sldId id="260" r:id="rId46"/>
    <p:sldId id="283" r:id="rId47"/>
    <p:sldId id="263" r:id="rId48"/>
    <p:sldId id="288" r:id="rId49"/>
    <p:sldId id="264" r:id="rId50"/>
    <p:sldId id="323" r:id="rId51"/>
    <p:sldId id="324" r:id="rId52"/>
    <p:sldId id="285" r:id="rId53"/>
    <p:sldId id="265" r:id="rId54"/>
    <p:sldId id="316" r:id="rId55"/>
    <p:sldId id="314" r:id="rId56"/>
    <p:sldId id="318" r:id="rId57"/>
    <p:sldId id="315" r:id="rId58"/>
    <p:sldId id="320" r:id="rId59"/>
    <p:sldId id="317" r:id="rId60"/>
    <p:sldId id="266" r:id="rId61"/>
    <p:sldId id="267" r:id="rId62"/>
    <p:sldId id="268" r:id="rId63"/>
    <p:sldId id="269" r:id="rId64"/>
    <p:sldId id="270" r:id="rId65"/>
    <p:sldId id="271" r:id="rId66"/>
    <p:sldId id="319" r:id="rId67"/>
    <p:sldId id="335" r:id="rId68"/>
    <p:sldId id="274" r:id="rId69"/>
    <p:sldId id="276" r:id="rId70"/>
    <p:sldId id="277" r:id="rId71"/>
    <p:sldId id="278" r:id="rId72"/>
    <p:sldId id="336" r:id="rId73"/>
    <p:sldId id="370" r:id="rId74"/>
    <p:sldId id="273" r:id="rId75"/>
    <p:sldId id="275" r:id="rId76"/>
    <p:sldId id="279" r:id="rId77"/>
    <p:sldId id="280" r:id="rId78"/>
    <p:sldId id="337" r:id="rId79"/>
    <p:sldId id="338" r:id="rId80"/>
    <p:sldId id="339" r:id="rId81"/>
    <p:sldId id="281" r:id="rId82"/>
    <p:sldId id="282" r:id="rId83"/>
    <p:sldId id="289" r:id="rId84"/>
    <p:sldId id="290" r:id="rId85"/>
    <p:sldId id="291" r:id="rId86"/>
    <p:sldId id="340" r:id="rId87"/>
    <p:sldId id="344" r:id="rId88"/>
    <p:sldId id="347" r:id="rId89"/>
    <p:sldId id="346" r:id="rId90"/>
    <p:sldId id="348" r:id="rId91"/>
    <p:sldId id="349" r:id="rId92"/>
    <p:sldId id="364" r:id="rId93"/>
    <p:sldId id="371" r:id="rId94"/>
    <p:sldId id="372" r:id="rId95"/>
    <p:sldId id="373" r:id="rId96"/>
    <p:sldId id="374" r:id="rId97"/>
    <p:sldId id="375" r:id="rId98"/>
    <p:sldId id="376" r:id="rId99"/>
    <p:sldId id="393" r:id="rId100"/>
    <p:sldId id="345" r:id="rId101"/>
    <p:sldId id="350" r:id="rId102"/>
    <p:sldId id="351" r:id="rId103"/>
    <p:sldId id="352" r:id="rId104"/>
    <p:sldId id="353" r:id="rId105"/>
    <p:sldId id="387" r:id="rId106"/>
    <p:sldId id="354" r:id="rId107"/>
    <p:sldId id="384" r:id="rId108"/>
    <p:sldId id="385" r:id="rId10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92" d="100"/>
          <a:sy n="92" d="100"/>
        </p:scale>
        <p:origin x="3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2701CF-B32B-4C29-B60E-11862E30CB6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27766138-C253-4963-9613-111BF1A90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B091C8D0-1D41-4DDD-81CB-D7E1DF31FB71}"/>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C7288AFE-DD5E-40A0-B9CA-82DBF9CB60B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781B8EC-8183-4D44-85BF-9679F81D5BCD}"/>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3238955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DC26D-A855-40BE-ABAB-71E392E20FD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A849D09-CDED-485C-9FA4-D1CE85C8E8B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D1F56BF-134B-409C-B4D3-271C505735AC}"/>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9E3ED3E6-F513-4A82-98B0-E7A0F57DBC3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530E965-D23C-4A61-BDF5-C93585470C14}"/>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414877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BA5013-E969-4E6A-8A05-7E064C0FC6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2B4739-31C7-454F-8BF3-DBAC00F452A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8406D78-DDB4-44E3-99A9-D9038B943D93}"/>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853A3131-73FA-4F3C-A370-A695996B8F7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4CE1DF2-64A2-4300-87F8-E2B5E8F7C37D}"/>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391816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674515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1437906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543779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321922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2484000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100455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192997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20832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7BD0-150E-4003-9C79-0503E5275B2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CA0502F-8272-4208-A333-63697E6758E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1E661BF-9A5D-40EE-99F9-DFDC583B7851}"/>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540E548C-45B1-4ED3-B6ED-A636EBE30EB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4A2DF0-D992-48C6-9414-82AE32A6EF8D}"/>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918432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1890878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2894815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4919367-E27D-478C-8E90-966668422AAE}" type="slidenum">
              <a:rPr lang="es-CL" smtClean="0"/>
              <a:pPr/>
              <a:t>‹Nº›</a:t>
            </a:fld>
            <a:endParaRPr lang="es-CL"/>
          </a:p>
        </p:txBody>
      </p:sp>
    </p:spTree>
    <p:extLst>
      <p:ext uri="{BB962C8B-B14F-4D97-AF65-F5344CB8AC3E}">
        <p14:creationId xmlns:p14="http://schemas.microsoft.com/office/powerpoint/2010/main" val="88478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1CE16-BCAB-44AA-9573-23100E4C4FD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70AE1A3-335F-45C0-A378-7186105CB5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024503-6D35-4D63-A7C1-CA2B4BFBD3DB}"/>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1177959E-2201-4AFD-9418-7611852ADA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387B5A1-373D-43F4-B725-AEF773032A96}"/>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4259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647BB-D286-472A-96E4-951C2140105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512C42D-CCE9-4782-A5F3-49C5A48E393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8E62FDC-CF30-4989-85AB-D6A940C369B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03375E88-CC3E-4C54-A093-7178263C198B}"/>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6" name="Marcador de pie de página 5">
            <a:extLst>
              <a:ext uri="{FF2B5EF4-FFF2-40B4-BE49-F238E27FC236}">
                <a16:creationId xmlns:a16="http://schemas.microsoft.com/office/drawing/2014/main" id="{06AF42A7-385A-450E-B043-C5A74867413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2B986EF-3095-4524-B5FB-2810A11B9737}"/>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339852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9F667-2B8C-40DF-AF3D-0EC185A437F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5AC2C4F-8E17-4374-A088-130E43F11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215C6E8-83C1-47D1-9BCA-4B9B491E91F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CECF5252-A410-4E31-8CAC-3573A0A6D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A19E32D-4DD2-47C3-9576-E16F8B6DD24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92BC371-9D9A-4C11-8A0A-BD36656EC8A9}"/>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8" name="Marcador de pie de página 7">
            <a:extLst>
              <a:ext uri="{FF2B5EF4-FFF2-40B4-BE49-F238E27FC236}">
                <a16:creationId xmlns:a16="http://schemas.microsoft.com/office/drawing/2014/main" id="{BE09FA31-E381-437D-A25B-A04D4FAE9024}"/>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E6E3B364-8A35-46E8-8E1E-84569BCE0AD3}"/>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210551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3F7A0-71AD-49C3-9FB2-F3C8ED129CA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CA117E9-E317-4FB7-9C59-6A1EF9C68895}"/>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4" name="Marcador de pie de página 3">
            <a:extLst>
              <a:ext uri="{FF2B5EF4-FFF2-40B4-BE49-F238E27FC236}">
                <a16:creationId xmlns:a16="http://schemas.microsoft.com/office/drawing/2014/main" id="{771F20A1-B29D-4DBF-9E36-D9F72CD8394C}"/>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70A95AF-7DDF-4805-AA01-5A14749E9DE0}"/>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57535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734163-07B9-485C-99CF-43C3C5843680}"/>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3" name="Marcador de pie de página 2">
            <a:extLst>
              <a:ext uri="{FF2B5EF4-FFF2-40B4-BE49-F238E27FC236}">
                <a16:creationId xmlns:a16="http://schemas.microsoft.com/office/drawing/2014/main" id="{AF90A8D2-D4F2-4AD0-A03D-112DFB7B4CE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0FC1EE1-A87E-4E39-AB95-C6E13E66CDC8}"/>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384545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A1681-6F67-443F-BA71-A3C1A3B52F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FA02496-4E8F-4CC0-B30A-D39E25255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64D3911-7F21-4232-81A6-FD1695294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B64113-E8A3-409D-83BF-4DF0F123E383}"/>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6" name="Marcador de pie de página 5">
            <a:extLst>
              <a:ext uri="{FF2B5EF4-FFF2-40B4-BE49-F238E27FC236}">
                <a16:creationId xmlns:a16="http://schemas.microsoft.com/office/drawing/2014/main" id="{23F4307F-3B9D-43B8-AE4A-E7BDA29FA71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9E3DBAE-DB60-47B0-8CAF-C01CA799D704}"/>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204275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9C67B7-183A-427E-A0C2-F1C6510100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15F7F79D-0D01-4E0F-B0C7-9922ED596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49A0A25-51AB-4BA5-8CCE-FF0538684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0BEB0-B29A-47DC-A358-B1F68E3E4C73}"/>
              </a:ext>
            </a:extLst>
          </p:cNvPr>
          <p:cNvSpPr>
            <a:spLocks noGrp="1"/>
          </p:cNvSpPr>
          <p:nvPr>
            <p:ph type="dt" sz="half" idx="10"/>
          </p:nvPr>
        </p:nvSpPr>
        <p:spPr/>
        <p:txBody>
          <a:bodyPr/>
          <a:lstStyle/>
          <a:p>
            <a:fld id="{FAC5CADA-00CB-4F3D-8F74-A9E82E184328}" type="datetimeFigureOut">
              <a:rPr lang="es-CL" smtClean="0"/>
              <a:t>24-08-2022</a:t>
            </a:fld>
            <a:endParaRPr lang="es-CL"/>
          </a:p>
        </p:txBody>
      </p:sp>
      <p:sp>
        <p:nvSpPr>
          <p:cNvPr id="6" name="Marcador de pie de página 5">
            <a:extLst>
              <a:ext uri="{FF2B5EF4-FFF2-40B4-BE49-F238E27FC236}">
                <a16:creationId xmlns:a16="http://schemas.microsoft.com/office/drawing/2014/main" id="{D614FAC2-B17C-4AC1-AE91-7978C8E2EEB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8A1D6DE-C834-4258-9590-753E949B9B36}"/>
              </a:ext>
            </a:extLst>
          </p:cNvPr>
          <p:cNvSpPr>
            <a:spLocks noGrp="1"/>
          </p:cNvSpPr>
          <p:nvPr>
            <p:ph type="sldNum" sz="quarter" idx="12"/>
          </p:nvPr>
        </p:nvSpPr>
        <p:spPr/>
        <p:txBody>
          <a:bodyPr/>
          <a:lstStyle/>
          <a:p>
            <a:fld id="{7D7073B4-BD6B-4BDA-8745-A94E212B8224}" type="slidenum">
              <a:rPr lang="es-CL" smtClean="0"/>
              <a:t>‹Nº›</a:t>
            </a:fld>
            <a:endParaRPr lang="es-CL"/>
          </a:p>
        </p:txBody>
      </p:sp>
    </p:spTree>
    <p:extLst>
      <p:ext uri="{BB962C8B-B14F-4D97-AF65-F5344CB8AC3E}">
        <p14:creationId xmlns:p14="http://schemas.microsoft.com/office/powerpoint/2010/main" val="375254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E92F77-D3DA-42DA-AE33-485B5F45F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E9D74BE-B098-4907-8855-C09BDC48A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1F5A169-A9F9-4266-A669-84CF054C7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CADA-00CB-4F3D-8F74-A9E82E184328}" type="datetimeFigureOut">
              <a:rPr lang="es-CL" smtClean="0"/>
              <a:t>24-08-2022</a:t>
            </a:fld>
            <a:endParaRPr lang="es-CL"/>
          </a:p>
        </p:txBody>
      </p:sp>
      <p:sp>
        <p:nvSpPr>
          <p:cNvPr id="5" name="Marcador de pie de página 4">
            <a:extLst>
              <a:ext uri="{FF2B5EF4-FFF2-40B4-BE49-F238E27FC236}">
                <a16:creationId xmlns:a16="http://schemas.microsoft.com/office/drawing/2014/main" id="{228C9715-5396-49EF-946C-89B72C351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087C8E5-925E-4E31-B2A3-73B62BA3F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073B4-BD6B-4BDA-8745-A94E212B8224}" type="slidenum">
              <a:rPr lang="es-CL" smtClean="0"/>
              <a:t>‹Nº›</a:t>
            </a:fld>
            <a:endParaRPr lang="es-CL"/>
          </a:p>
        </p:txBody>
      </p:sp>
    </p:spTree>
    <p:extLst>
      <p:ext uri="{BB962C8B-B14F-4D97-AF65-F5344CB8AC3E}">
        <p14:creationId xmlns:p14="http://schemas.microsoft.com/office/powerpoint/2010/main" val="1827721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B7D7-AB80-4A53-98BD-E7E5E733DA0C}" type="datetimeFigureOut">
              <a:rPr lang="es-CL" smtClean="0"/>
              <a:pPr/>
              <a:t>24-08-2022</a:t>
            </a:fld>
            <a:endParaRPr lang="es-CL"/>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19367-E27D-478C-8E90-966668422AAE}" type="slidenum">
              <a:rPr lang="es-CL" smtClean="0"/>
              <a:pPr/>
              <a:t>‹Nº›</a:t>
            </a:fld>
            <a:endParaRPr lang="es-CL"/>
          </a:p>
        </p:txBody>
      </p:sp>
    </p:spTree>
    <p:extLst>
      <p:ext uri="{BB962C8B-B14F-4D97-AF65-F5344CB8AC3E}">
        <p14:creationId xmlns:p14="http://schemas.microsoft.com/office/powerpoint/2010/main" val="95212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lf7HeQBVsSU" TargetMode="External"/><Relationship Id="rId2" Type="http://schemas.openxmlformats.org/officeDocument/2006/relationships/hyperlink" Target="https://www.youtube.com/watch?v=rN2m396W5P0" TargetMode="External"/><Relationship Id="rId1" Type="http://schemas.openxmlformats.org/officeDocument/2006/relationships/slideLayout" Target="../slideLayouts/slideLayout7.xml"/><Relationship Id="rId4" Type="http://schemas.openxmlformats.org/officeDocument/2006/relationships/hyperlink" Target="https://www.youtube.com/watch?v=T3_S51SNfK8"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8onQGR3-ZN8" TargetMode="External"/><Relationship Id="rId2" Type="http://schemas.openxmlformats.org/officeDocument/2006/relationships/hyperlink" Target="https://www.youtube.com/watch?v=ZKkN3kcSmS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_8NAjBErBgc" TargetMode="External"/><Relationship Id="rId2" Type="http://schemas.openxmlformats.org/officeDocument/2006/relationships/hyperlink" Target="https://www.youtube.com/watch?v=ImuVciAHQD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blog.reparacion-vehiculos.es/que-son-las-juntas-toricas-tipos-usos-y-productos-relacionado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es.wikipedia.org/wiki/Junta_t%C3%B3rica" TargetMode="External"/><Relationship Id="rId2" Type="http://schemas.openxmlformats.org/officeDocument/2006/relationships/hyperlink" Target="https://es.wikipedia.org/wiki/Transbordador_espacial_Challenger" TargetMode="Externa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hyperlink" Target="https://es.wikipedia.org/wiki/Cohete_acelerador_s%C3%B3lido"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OqIwdSE7AAg" TargetMode="External"/><Relationship Id="rId2" Type="http://schemas.openxmlformats.org/officeDocument/2006/relationships/hyperlink" Target="https://www.youtube.com/watch?v=7C6kHDZCejw" TargetMode="Externa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NNJPt-wiOEQ" TargetMode="External"/><Relationship Id="rId2" Type="http://schemas.openxmlformats.org/officeDocument/2006/relationships/hyperlink" Target="https://www.youtube.com/watch?v=UMAwingubxQ" TargetMode="External"/><Relationship Id="rId1" Type="http://schemas.openxmlformats.org/officeDocument/2006/relationships/slideLayout" Target="../slideLayouts/slideLayout7.xml"/><Relationship Id="rId4" Type="http://schemas.openxmlformats.org/officeDocument/2006/relationships/hyperlink" Target="https://www.youtube.com/watch?v=ozXNEqkpxe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lanmjnkfpw" TargetMode="External"/><Relationship Id="rId2" Type="http://schemas.openxmlformats.org/officeDocument/2006/relationships/hyperlink" Target="https://www.youtube.com/watch?v=qspjNe1FldM" TargetMode="External"/><Relationship Id="rId1" Type="http://schemas.openxmlformats.org/officeDocument/2006/relationships/slideLayout" Target="../slideLayouts/slideLayout7.xml"/><Relationship Id="rId4" Type="http://schemas.openxmlformats.org/officeDocument/2006/relationships/hyperlink" Target="https://www.youtube.com/watch?v=Ia7T8g_mI8A"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59dTnDVkToY" TargetMode="External"/><Relationship Id="rId2" Type="http://schemas.openxmlformats.org/officeDocument/2006/relationships/hyperlink" Target="https://www.youtube.com/watch?v=vHQGOS3bN5I" TargetMode="External"/><Relationship Id="rId1" Type="http://schemas.openxmlformats.org/officeDocument/2006/relationships/slideLayout" Target="../slideLayouts/slideLayout7.xml"/><Relationship Id="rId4" Type="http://schemas.openxmlformats.org/officeDocument/2006/relationships/hyperlink" Target="https://www.youtube.com/watch?v=EGiAkc1QJWk"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WxMdLXCVBkQ" TargetMode="External"/><Relationship Id="rId2" Type="http://schemas.openxmlformats.org/officeDocument/2006/relationships/hyperlink" Target="https://www.youtube.com/watch?v=_Egka7IEojY"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12A564-C4DC-466C-BA6B-B7BDA2206DC4}"/>
              </a:ext>
            </a:extLst>
          </p:cNvPr>
          <p:cNvSpPr/>
          <p:nvPr/>
        </p:nvSpPr>
        <p:spPr>
          <a:xfrm>
            <a:off x="62594" y="231112"/>
            <a:ext cx="11573398" cy="10148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b="1" dirty="0">
                <a:ln w="22225">
                  <a:solidFill>
                    <a:schemeClr val="accent2"/>
                  </a:solidFill>
                  <a:prstDash val="solid"/>
                </a:ln>
                <a:solidFill>
                  <a:srgbClr val="FF0000"/>
                </a:solidFill>
              </a:rPr>
              <a:t>COMPROBACIÓN  TÉCNICA  DEL   MOTOR</a:t>
            </a:r>
          </a:p>
        </p:txBody>
      </p:sp>
      <p:pic>
        <p:nvPicPr>
          <p:cNvPr id="3074" name="Picture 2" descr="Puede ser una imagen de 3 personas">
            <a:extLst>
              <a:ext uri="{FF2B5EF4-FFF2-40B4-BE49-F238E27FC236}">
                <a16:creationId xmlns:a16="http://schemas.microsoft.com/office/drawing/2014/main" id="{E46DF327-AF5C-4D4A-BB04-9BF7C0A1C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3" y="1322614"/>
            <a:ext cx="5021873" cy="522765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B064965D-41EB-45FD-B242-28C484FC9D07}"/>
              </a:ext>
            </a:extLst>
          </p:cNvPr>
          <p:cNvSpPr/>
          <p:nvPr/>
        </p:nvSpPr>
        <p:spPr>
          <a:xfrm>
            <a:off x="5191910" y="1322614"/>
            <a:ext cx="6340509" cy="522765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2400"/>
              </a:lnSpc>
              <a:spcAft>
                <a:spcPts val="1000"/>
              </a:spcAft>
            </a:pPr>
            <a:r>
              <a:rPr lang="es-CL" sz="2800" b="1" dirty="0">
                <a:solidFill>
                  <a:schemeClr val="tx1"/>
                </a:solidFill>
                <a:effectLst/>
                <a:latin typeface="inherit"/>
                <a:ea typeface="Times New Roman" panose="02020603050405020304" pitchFamily="18" charset="0"/>
                <a:cs typeface="Times New Roman" panose="02020603050405020304" pitchFamily="18" charset="0"/>
              </a:rPr>
              <a:t>Raúl Fuenzalida Varas </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Técnico Automotriz Nivel Superior</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Universidad Tecnológica de Chile – INACAP</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Mención  en Motores  a Gasolina- INACAP </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Mención  en  Motores  Diesel- INACAP</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Profesor de Enseñanza Media Técnico Profesional </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Universidad Metropolitana de Ciencias de la Educación  - UMCE</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Postítulo en Educación Tecnológica </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Universidad Tecnológica Metropolitana - UTEM</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Diplomado en Prevención de Riesgos </a:t>
            </a:r>
            <a:br>
              <a:rPr lang="es-CL" sz="2400" b="1" dirty="0">
                <a:solidFill>
                  <a:schemeClr val="tx1"/>
                </a:solidFill>
                <a:effectLst/>
                <a:latin typeface="inherit"/>
                <a:ea typeface="Times New Roman" panose="02020603050405020304" pitchFamily="18" charset="0"/>
                <a:cs typeface="Times New Roman" panose="02020603050405020304" pitchFamily="18" charset="0"/>
              </a:rPr>
            </a:br>
            <a:r>
              <a:rPr lang="es-CL" sz="2400" b="1" dirty="0">
                <a:solidFill>
                  <a:schemeClr val="tx1"/>
                </a:solidFill>
                <a:effectLst/>
                <a:latin typeface="inherit"/>
                <a:ea typeface="Times New Roman" panose="02020603050405020304" pitchFamily="18" charset="0"/>
                <a:cs typeface="Times New Roman" panose="02020603050405020304" pitchFamily="18" charset="0"/>
              </a:rPr>
              <a:t>Universidad Católica de Chile.</a:t>
            </a:r>
            <a:endParaRPr lang="es-CL" b="1" dirty="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r>
              <a:rPr lang="es-CL" sz="2000" b="1" dirty="0">
                <a:solidFill>
                  <a:schemeClr val="tx1"/>
                </a:solidFill>
                <a:effectLst/>
                <a:ea typeface="Calibri" panose="020F0502020204030204" pitchFamily="34" charset="0"/>
                <a:cs typeface="Times New Roman" panose="02020603050405020304" pitchFamily="18" charset="0"/>
              </a:rPr>
              <a:t> </a:t>
            </a:r>
            <a:endParaRPr lang="es-CL" sz="1100" b="1"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94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8E17BF-E295-44CA-9448-8F29DB38E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8" y="119495"/>
            <a:ext cx="11959937" cy="6727075"/>
          </a:xfrm>
          <a:prstGeom prst="rect">
            <a:avLst/>
          </a:prstGeom>
        </p:spPr>
      </p:pic>
    </p:spTree>
    <p:extLst>
      <p:ext uri="{BB962C8B-B14F-4D97-AF65-F5344CB8AC3E}">
        <p14:creationId xmlns:p14="http://schemas.microsoft.com/office/powerpoint/2010/main" val="4874165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8923543-E7B8-4C45-9F8F-F57C3E60F3AD}"/>
              </a:ext>
            </a:extLst>
          </p:cNvPr>
          <p:cNvSpPr/>
          <p:nvPr/>
        </p:nvSpPr>
        <p:spPr>
          <a:xfrm>
            <a:off x="200967" y="90435"/>
            <a:ext cx="11796765" cy="676756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a:t>
            </a:r>
            <a:r>
              <a:rPr lang="es-CL" sz="5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s-CL" sz="3200" b="1" dirty="0">
                <a:solidFill>
                  <a:schemeClr val="tx1"/>
                </a:solidFill>
                <a:effectLst/>
                <a:ea typeface="Calibri" panose="020F0502020204030204" pitchFamily="34" charset="0"/>
                <a:cs typeface="Times New Roman" panose="02020603050405020304" pitchFamily="18" charset="0"/>
              </a:rPr>
              <a:t>lámpara </a:t>
            </a:r>
            <a:r>
              <a:rPr lang="es-CL" sz="3200" b="1" dirty="0" err="1">
                <a:solidFill>
                  <a:schemeClr val="tx1"/>
                </a:solidFill>
                <a:effectLst/>
                <a:ea typeface="Calibri" panose="020F0502020204030204" pitchFamily="34" charset="0"/>
                <a:cs typeface="Times New Roman" panose="02020603050405020304" pitchFamily="18" charset="0"/>
              </a:rPr>
              <a:t>estroboscopica</a:t>
            </a:r>
            <a:r>
              <a:rPr lang="es-CL" sz="3200" b="1" dirty="0">
                <a:solidFill>
                  <a:schemeClr val="tx1"/>
                </a:solidFill>
                <a:effectLst/>
                <a:ea typeface="Calibri" panose="020F0502020204030204" pitchFamily="34" charset="0"/>
                <a:cs typeface="Times New Roman" panose="02020603050405020304" pitchFamily="18" charset="0"/>
              </a:rPr>
              <a:t> está especialmente diseñada para el uso en los talleres de automóviles a su sencillo manejo y su luz clara. </a:t>
            </a:r>
            <a:br>
              <a:rPr lang="es-CL" sz="3200" b="1" dirty="0">
                <a:solidFill>
                  <a:schemeClr val="tx1"/>
                </a:solidFill>
                <a:effectLst/>
                <a:ea typeface="Calibri" panose="020F0502020204030204" pitchFamily="34" charset="0"/>
                <a:cs typeface="Times New Roman" panose="02020603050405020304" pitchFamily="18" charset="0"/>
              </a:rPr>
            </a:br>
            <a:r>
              <a:rPr lang="es-CL" sz="3200" b="1" dirty="0">
                <a:solidFill>
                  <a:schemeClr val="tx1"/>
                </a:solidFill>
                <a:effectLst/>
                <a:ea typeface="Calibri" panose="020F0502020204030204" pitchFamily="34" charset="0"/>
                <a:cs typeface="Times New Roman" panose="02020603050405020304" pitchFamily="18" charset="0"/>
              </a:rPr>
              <a:t>El lógico montaje de la lámpara estroboscopio permite al profesional del taller realizar el ajuste y la comprobación del encendido de un modo rápido y preciso.</a:t>
            </a:r>
            <a:br>
              <a:rPr lang="es-CL" sz="3200" b="1" dirty="0">
                <a:solidFill>
                  <a:schemeClr val="tx1"/>
                </a:solidFill>
                <a:effectLst/>
                <a:ea typeface="Calibri" panose="020F0502020204030204" pitchFamily="34" charset="0"/>
                <a:cs typeface="Times New Roman" panose="02020603050405020304" pitchFamily="18" charset="0"/>
              </a:rPr>
            </a:br>
            <a:r>
              <a:rPr lang="es-CL" sz="3200" b="1" dirty="0">
                <a:solidFill>
                  <a:schemeClr val="tx1"/>
                </a:solidFill>
                <a:effectLst/>
                <a:ea typeface="Calibri" panose="020F0502020204030204" pitchFamily="34" charset="0"/>
                <a:cs typeface="Times New Roman" panose="02020603050405020304" pitchFamily="18" charset="0"/>
              </a:rPr>
              <a:t>Este instrumento permite comprobar si las marcas de puesta a punto   de los sistemas  de distribución , del sistema de encendido  y del conjunto móvil están   funcionando en forma sincronizadas al prenderse la luz  justo en el momento que estas marcas coincidan , lo que permite al profesional  de la mecánica automotriz el ver perfectamente los grados de avance o retroceso que estas marcas presentan en pleno funcionamiento del motor.</a:t>
            </a:r>
            <a:br>
              <a:rPr lang="es-CL" sz="2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0848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B28DD5D-91ED-437B-BA37-4DA38A592CFA}"/>
              </a:ext>
            </a:extLst>
          </p:cNvPr>
          <p:cNvSpPr/>
          <p:nvPr/>
        </p:nvSpPr>
        <p:spPr>
          <a:xfrm>
            <a:off x="180871" y="3429000"/>
            <a:ext cx="11736474" cy="3429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Lámpara   es en esencia un </a:t>
            </a:r>
            <a:r>
              <a:rPr lang="es-CL" sz="2400" b="1" dirty="0">
                <a:solidFill>
                  <a:schemeClr val="tx1"/>
                </a:solidFill>
                <a:effectLst/>
                <a:ea typeface="Calibri" panose="020F0502020204030204" pitchFamily="34" charset="0"/>
                <a:cs typeface="Times New Roman" panose="02020603050405020304" pitchFamily="18" charset="0"/>
              </a:rPr>
              <a:t>estroboscopio está dotado de una lámpara, normalmente del tipo de descarga gaseosa de xenón, similar a las empleadas en los flashes de fotografía, con la diferencia de que en lugar de un destello, emite una serie de ellos consecutivos y con una frecuencia regulable.</a:t>
            </a:r>
            <a:br>
              <a:rPr lang="es-CL" sz="2400" b="1" dirty="0">
                <a:solidFill>
                  <a:schemeClr val="tx1"/>
                </a:solidFill>
                <a:effectLst/>
                <a:ea typeface="Calibri" panose="020F0502020204030204" pitchFamily="34" charset="0"/>
                <a:cs typeface="Times New Roman" panose="02020603050405020304" pitchFamily="18" charset="0"/>
              </a:rPr>
            </a:br>
            <a:r>
              <a:rPr lang="es-CL" sz="2400" b="1" dirty="0">
                <a:solidFill>
                  <a:schemeClr val="tx1"/>
                </a:solidFill>
                <a:effectLst/>
                <a:ea typeface="Calibri" panose="020F0502020204030204" pitchFamily="34" charset="0"/>
                <a:cs typeface="Times New Roman" panose="02020603050405020304" pitchFamily="18" charset="0"/>
              </a:rPr>
              <a:t>Estos destellos  ocurrirán justo cuando las marcas de sincronización  y puesta a punto de los sistemas  de distribución, encendido y conjunto móvil están coincidentes, lo cual permitirá al mecánico observar el grado de sincronización que presentan.</a:t>
            </a:r>
            <a:br>
              <a:rPr lang="es-CL" sz="2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solidFill>
                <a:schemeClr val="tx1"/>
              </a:solidFill>
              <a:effectLst/>
              <a:ea typeface="Calibri" panose="020F0502020204030204" pitchFamily="34" charset="0"/>
              <a:cs typeface="Times New Roman" panose="02020603050405020304" pitchFamily="18" charset="0"/>
            </a:endParaRPr>
          </a:p>
        </p:txBody>
      </p:sp>
      <p:pic>
        <p:nvPicPr>
          <p:cNvPr id="6146" name="Picture 2" descr="NISSAN / INFINITI | Orden de encendido | Firing order | Vehiculos - motores  4, 6 y 8 cil. - mecanica automotriz">
            <a:extLst>
              <a:ext uri="{FF2B5EF4-FFF2-40B4-BE49-F238E27FC236}">
                <a16:creationId xmlns:a16="http://schemas.microsoft.com/office/drawing/2014/main" id="{7C70773A-835C-4FF1-8AF7-285A7D67B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71" y="189715"/>
            <a:ext cx="4813160" cy="31712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9 ideas de Ford | mazda, motor ford, sistemas automotrices">
            <a:extLst>
              <a:ext uri="{FF2B5EF4-FFF2-40B4-BE49-F238E27FC236}">
                <a16:creationId xmlns:a16="http://schemas.microsoft.com/office/drawing/2014/main" id="{432AEE62-7D0A-40FB-A1D2-EC7CF54A5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920" y="189714"/>
            <a:ext cx="3186791" cy="31712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ISSAN Sentra | Banda de tiempo, timing belt, instalacion, Motor 1.5L y  1.6L 1988">
            <a:extLst>
              <a:ext uri="{FF2B5EF4-FFF2-40B4-BE49-F238E27FC236}">
                <a16:creationId xmlns:a16="http://schemas.microsoft.com/office/drawing/2014/main" id="{FA51971C-F26A-4D6D-8837-3580AF5D6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730" y="323150"/>
            <a:ext cx="3186791" cy="291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905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7703BC4-9FE0-407D-92F3-2665515FAF09}"/>
              </a:ext>
            </a:extLst>
          </p:cNvPr>
          <p:cNvSpPr/>
          <p:nvPr/>
        </p:nvSpPr>
        <p:spPr>
          <a:xfrm>
            <a:off x="211015" y="311499"/>
            <a:ext cx="5884985" cy="64007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Conexión  de  la  Lámpara  Estroboscópica </a:t>
            </a:r>
            <a:r>
              <a:rPr lang="es-CL"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br>
              <a:rPr lang="es-CL"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pinza de toma de AT en el cable de la bujía suele ir marcado el sentido del paso de la corriente con una flecha. Al colocar la pinza, la punta de la flecha deberá quedar orientada hacia la bujía. </a:t>
            </a:r>
          </a:p>
          <a:p>
            <a:pPr>
              <a:lnSpc>
                <a:spcPct val="107000"/>
              </a:lnSpc>
              <a:spcAft>
                <a:spcPts val="800"/>
              </a:spcAft>
            </a:pPr>
            <a:r>
              <a:rPr lang="es-CL"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 existe en el distribuidor avance de vacío,</a:t>
            </a:r>
            <a:r>
              <a:rPr lang="es-CL" sz="6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s-CL" sz="3200" b="1" dirty="0">
                <a:solidFill>
                  <a:schemeClr val="tx1"/>
                </a:solidFill>
                <a:effectLst/>
                <a:ea typeface="Calibri" panose="020F0502020204030204" pitchFamily="34" charset="0"/>
                <a:cs typeface="Times New Roman" panose="02020603050405020304" pitchFamily="18" charset="0"/>
              </a:rPr>
              <a:t>se soltará el tubo de aspiración y se taponará</a:t>
            </a:r>
            <a:br>
              <a:rPr lang="es-CL" sz="2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solidFill>
                <a:schemeClr val="tx1"/>
              </a:solidFill>
              <a:effectLst/>
              <a:ea typeface="Calibri" panose="020F0502020204030204" pitchFamily="34" charset="0"/>
              <a:cs typeface="Times New Roman" panose="02020603050405020304" pitchFamily="18" charset="0"/>
            </a:endParaRPr>
          </a:p>
        </p:txBody>
      </p:sp>
      <p:pic>
        <p:nvPicPr>
          <p:cNvPr id="4100" name="Picture 4" descr="Lampara de tiempo - Lamp Time - como sincronizar, el tiempo de encendido,  mecanica automotriz">
            <a:extLst>
              <a:ext uri="{FF2B5EF4-FFF2-40B4-BE49-F238E27FC236}">
                <a16:creationId xmlns:a16="http://schemas.microsoft.com/office/drawing/2014/main" id="{7CE7B36E-3CC1-4F69-9C04-0E36E0268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792" y="311499"/>
            <a:ext cx="5430924" cy="598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88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mpara de tiempo - Lamp Time - como sincronizar, el tiempo de encendido,  mecanica automotriz">
            <a:extLst>
              <a:ext uri="{FF2B5EF4-FFF2-40B4-BE49-F238E27FC236}">
                <a16:creationId xmlns:a16="http://schemas.microsoft.com/office/drawing/2014/main" id="{4C0BF6C1-77BD-476A-99E9-0EF88BAA1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44" y="503726"/>
            <a:ext cx="5244925" cy="62378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mpara de tiempo - Lamp Time - como sincronizar, el tiempo de encendido,  mecanica automotriz">
            <a:extLst>
              <a:ext uri="{FF2B5EF4-FFF2-40B4-BE49-F238E27FC236}">
                <a16:creationId xmlns:a16="http://schemas.microsoft.com/office/drawing/2014/main" id="{044A2288-A49E-47BE-A177-5A33D6B3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410" y="503726"/>
            <a:ext cx="5402246" cy="623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08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utomovil y Mecanica: Lampara de tiempo"/>
          <p:cNvPicPr>
            <a:picLocks noChangeAspect="1" noChangeArrowheads="1"/>
          </p:cNvPicPr>
          <p:nvPr/>
        </p:nvPicPr>
        <p:blipFill>
          <a:blip r:embed="rId2" cstate="print"/>
          <a:srcRect/>
          <a:stretch>
            <a:fillRect/>
          </a:stretch>
        </p:blipFill>
        <p:spPr bwMode="auto">
          <a:xfrm>
            <a:off x="834013" y="188640"/>
            <a:ext cx="10410092" cy="5401326"/>
          </a:xfrm>
          <a:prstGeom prst="rect">
            <a:avLst/>
          </a:prstGeom>
          <a:noFill/>
        </p:spPr>
      </p:pic>
      <p:sp>
        <p:nvSpPr>
          <p:cNvPr id="3" name="2 Rectángulo"/>
          <p:cNvSpPr/>
          <p:nvPr/>
        </p:nvSpPr>
        <p:spPr>
          <a:xfrm>
            <a:off x="2783632" y="5733256"/>
            <a:ext cx="6768752" cy="6480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prstClr val="black"/>
                </a:solidFill>
                <a:latin typeface="Calibri"/>
              </a:rPr>
              <a:t>CONEXIÓN DE LA LÁMPARA  ESTROBOSCÓPICA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EA4371-AF23-4DD1-8EF0-9AFA1399169D}"/>
              </a:ext>
            </a:extLst>
          </p:cNvPr>
          <p:cNvSpPr/>
          <p:nvPr/>
        </p:nvSpPr>
        <p:spPr>
          <a:xfrm>
            <a:off x="331596" y="150725"/>
            <a:ext cx="11465169" cy="6367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32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APOYO  TÉCNICO  -  LAMPARA  ESTROBOSCÓPICA</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Primera  parte</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https://www.youtube.com/watch?v=rN2m396W5P0</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Segunda Parte</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https://www.youtube.com/watch?v=lf7HeQBVsSU</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Explicación  integrada</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https://www.youtube.com/watch?v=T3_S51SNfK8</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11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0635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mo utilizar un Densimetro de baterias | Baterias y Amperios"/>
          <p:cNvPicPr>
            <a:picLocks noChangeAspect="1" noChangeArrowheads="1"/>
          </p:cNvPicPr>
          <p:nvPr/>
        </p:nvPicPr>
        <p:blipFill>
          <a:blip r:embed="rId2" cstate="print"/>
          <a:srcRect/>
          <a:stretch>
            <a:fillRect/>
          </a:stretch>
        </p:blipFill>
        <p:spPr bwMode="auto">
          <a:xfrm>
            <a:off x="70338" y="116633"/>
            <a:ext cx="11796766" cy="6525327"/>
          </a:xfrm>
          <a:prstGeom prst="rect">
            <a:avLst/>
          </a:prstGeom>
          <a:noFill/>
        </p:spPr>
      </p:pic>
      <p:sp>
        <p:nvSpPr>
          <p:cNvPr id="15363" name="Rectangle 3"/>
          <p:cNvSpPr>
            <a:spLocks noChangeArrowheads="1"/>
          </p:cNvSpPr>
          <p:nvPr/>
        </p:nvSpPr>
        <p:spPr bwMode="auto">
          <a:xfrm>
            <a:off x="1838848" y="116633"/>
            <a:ext cx="5848141" cy="648071"/>
          </a:xfrm>
          <a:prstGeom prst="rect">
            <a:avLst/>
          </a:prstGeom>
          <a:solidFill>
            <a:schemeClr val="bg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s-CL" sz="4000" b="1" dirty="0">
                <a:latin typeface="Calibri" pitchFamily="34" charset="0"/>
                <a:cs typeface="Arial" pitchFamily="34" charset="0"/>
              </a:rPr>
              <a:t>DENSÍMETRO</a:t>
            </a:r>
            <a:endParaRPr lang="es-CL" sz="3600" dirty="0">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lectrolito Baterias Acido Sulfurico Densid 1.28 37% H2SO4 1litr - €1.99 :  ¡BricoMaker.com!, Bricolaje a Precio Asequible"/>
          <p:cNvPicPr>
            <a:picLocks noChangeAspect="1" noChangeArrowheads="1"/>
          </p:cNvPicPr>
          <p:nvPr/>
        </p:nvPicPr>
        <p:blipFill>
          <a:blip r:embed="rId2" cstate="print"/>
          <a:srcRect/>
          <a:stretch>
            <a:fillRect/>
          </a:stretch>
        </p:blipFill>
        <p:spPr bwMode="auto">
          <a:xfrm>
            <a:off x="424001" y="352751"/>
            <a:ext cx="10870346" cy="630930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Area y volumen de cilindros">
            <a:extLst>
              <a:ext uri="{FF2B5EF4-FFF2-40B4-BE49-F238E27FC236}">
                <a16:creationId xmlns:a16="http://schemas.microsoft.com/office/drawing/2014/main" id="{586C4ABF-3074-400B-821D-44B0A2424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67" y="100485"/>
            <a:ext cx="6980674" cy="6621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99064BE1-CBFB-4D39-BE9F-26A6EA3438A2}"/>
              </a:ext>
            </a:extLst>
          </p:cNvPr>
          <p:cNvSpPr/>
          <p:nvPr/>
        </p:nvSpPr>
        <p:spPr>
          <a:xfrm>
            <a:off x="200967" y="160774"/>
            <a:ext cx="6980674" cy="8943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chemeClr val="tx1"/>
                </a:solidFill>
                <a:latin typeface="Arial Black" panose="020B0A04020102020204" pitchFamily="34" charset="0"/>
              </a:rPr>
              <a:t>CALCULO  DE  VOLUMEN  DEL  CILINDRO  </a:t>
            </a:r>
          </a:p>
        </p:txBody>
      </p:sp>
      <p:pic>
        <p:nvPicPr>
          <p:cNvPr id="10246" name="Picture 6" descr="Motores de cuatro tiempos">
            <a:extLst>
              <a:ext uri="{FF2B5EF4-FFF2-40B4-BE49-F238E27FC236}">
                <a16:creationId xmlns:a16="http://schemas.microsoft.com/office/drawing/2014/main" id="{762AC9EC-8AF8-4490-9300-5F93D5962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203" y="165800"/>
            <a:ext cx="4819830" cy="653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2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CD3B1E-D2AC-4EBD-B63B-2EBDF0CEA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09" y="91440"/>
            <a:ext cx="9684327" cy="5810597"/>
          </a:xfrm>
          <a:prstGeom prst="rect">
            <a:avLst/>
          </a:prstGeom>
        </p:spPr>
      </p:pic>
      <p:sp>
        <p:nvSpPr>
          <p:cNvPr id="4" name="Rectángulo 3">
            <a:extLst>
              <a:ext uri="{FF2B5EF4-FFF2-40B4-BE49-F238E27FC236}">
                <a16:creationId xmlns:a16="http://schemas.microsoft.com/office/drawing/2014/main" id="{B220F6A9-9072-47A4-8E8A-624694D69429}"/>
              </a:ext>
            </a:extLst>
          </p:cNvPr>
          <p:cNvSpPr/>
          <p:nvPr/>
        </p:nvSpPr>
        <p:spPr>
          <a:xfrm>
            <a:off x="218209" y="5902037"/>
            <a:ext cx="11755582" cy="7917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chemeClr val="tx1"/>
                </a:solidFill>
              </a:rPr>
              <a:t>APLICANDO  PIEDEMETRO  PARA DETERMINAR  EL  CALIBRE  DEL  CILINDRO </a:t>
            </a:r>
          </a:p>
        </p:txBody>
      </p:sp>
    </p:spTree>
    <p:extLst>
      <p:ext uri="{BB962C8B-B14F-4D97-AF65-F5344CB8AC3E}">
        <p14:creationId xmlns:p14="http://schemas.microsoft.com/office/powerpoint/2010/main" val="119020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ecanica Facil">
            <a:extLst>
              <a:ext uri="{FF2B5EF4-FFF2-40B4-BE49-F238E27FC236}">
                <a16:creationId xmlns:a16="http://schemas.microsoft.com/office/drawing/2014/main" id="{1307400A-2528-4BCB-B5D4-2810A8ED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40" y="994787"/>
            <a:ext cx="5802923" cy="559590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XPLICACION Y COMPROBACION DE LAS PARTES DEL MOTOR: julio 2008">
            <a:extLst>
              <a:ext uri="{FF2B5EF4-FFF2-40B4-BE49-F238E27FC236}">
                <a16:creationId xmlns:a16="http://schemas.microsoft.com/office/drawing/2014/main" id="{B355105E-E856-4007-8808-05C5C1716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330" y="994787"/>
            <a:ext cx="4945880" cy="277334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ANUAL DE OFICIALES">
            <a:extLst>
              <a:ext uri="{FF2B5EF4-FFF2-40B4-BE49-F238E27FC236}">
                <a16:creationId xmlns:a16="http://schemas.microsoft.com/office/drawing/2014/main" id="{67A04095-0DBB-46F8-923C-CEB460714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330" y="3920427"/>
            <a:ext cx="4798935" cy="2379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B06A66E-B745-400B-B5F5-29B42F6A74A0}"/>
              </a:ext>
            </a:extLst>
          </p:cNvPr>
          <p:cNvSpPr/>
          <p:nvPr/>
        </p:nvSpPr>
        <p:spPr>
          <a:xfrm>
            <a:off x="351692" y="140677"/>
            <a:ext cx="11635992" cy="7234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tx1"/>
                </a:solidFill>
                <a:latin typeface="Arial Black" panose="020B0A04020102020204" pitchFamily="34" charset="0"/>
              </a:rPr>
              <a:t>MIDIENDO  EL VOLUMEN  DE LOS CILINDROS  DEL  MOTOR</a:t>
            </a:r>
          </a:p>
        </p:txBody>
      </p:sp>
    </p:spTree>
    <p:extLst>
      <p:ext uri="{BB962C8B-B14F-4D97-AF65-F5344CB8AC3E}">
        <p14:creationId xmlns:p14="http://schemas.microsoft.com/office/powerpoint/2010/main" val="3728056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C9EBDC-B854-49F2-830F-D873477A7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862" y="265617"/>
            <a:ext cx="9355282" cy="5262346"/>
          </a:xfrm>
          <a:prstGeom prst="rect">
            <a:avLst/>
          </a:prstGeom>
        </p:spPr>
      </p:pic>
      <p:sp>
        <p:nvSpPr>
          <p:cNvPr id="4" name="Rectángulo 3">
            <a:extLst>
              <a:ext uri="{FF2B5EF4-FFF2-40B4-BE49-F238E27FC236}">
                <a16:creationId xmlns:a16="http://schemas.microsoft.com/office/drawing/2014/main" id="{50664EAD-309C-4D16-821B-1C546DAC4169}"/>
              </a:ext>
            </a:extLst>
          </p:cNvPr>
          <p:cNvSpPr/>
          <p:nvPr/>
        </p:nvSpPr>
        <p:spPr>
          <a:xfrm>
            <a:off x="249382" y="5465618"/>
            <a:ext cx="11367654" cy="13196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rPr>
              <a:t>APLICACIÓN DE MICRÓMETRO DE EXTERIORES  PARA DETERMINAR  LAS MEDIDAS DE LOS MUÑONES DEL CIGÚEÑAL </a:t>
            </a:r>
          </a:p>
        </p:txBody>
      </p:sp>
    </p:spTree>
    <p:extLst>
      <p:ext uri="{BB962C8B-B14F-4D97-AF65-F5344CB8AC3E}">
        <p14:creationId xmlns:p14="http://schemas.microsoft.com/office/powerpoint/2010/main" val="213598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0839E2-699B-44B0-94FC-9E0862120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644" y="141316"/>
            <a:ext cx="9098973" cy="5459384"/>
          </a:xfrm>
          <a:prstGeom prst="rect">
            <a:avLst/>
          </a:prstGeom>
        </p:spPr>
      </p:pic>
      <p:sp>
        <p:nvSpPr>
          <p:cNvPr id="4" name="Rectángulo 3">
            <a:extLst>
              <a:ext uri="{FF2B5EF4-FFF2-40B4-BE49-F238E27FC236}">
                <a16:creationId xmlns:a16="http://schemas.microsoft.com/office/drawing/2014/main" id="{4422EEDA-E8D7-4C7B-84B5-8E8CA2FF0B92}"/>
              </a:ext>
            </a:extLst>
          </p:cNvPr>
          <p:cNvSpPr/>
          <p:nvPr/>
        </p:nvSpPr>
        <p:spPr>
          <a:xfrm>
            <a:off x="240722" y="5600700"/>
            <a:ext cx="11710555" cy="11159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chemeClr val="tx1"/>
                </a:solidFill>
              </a:rPr>
              <a:t>APLICANDO  LLAVE   DE  TORQUE  PARA  DAR  TORQUE  O DETERMINAR  EL  TORQUE DE LOS PERNOS  DE LAS BANCADAS DE UN CIGÜEÑAL </a:t>
            </a:r>
          </a:p>
        </p:txBody>
      </p:sp>
    </p:spTree>
    <p:extLst>
      <p:ext uri="{BB962C8B-B14F-4D97-AF65-F5344CB8AC3E}">
        <p14:creationId xmlns:p14="http://schemas.microsoft.com/office/powerpoint/2010/main" val="1536713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hay ninguna descripción de la foto disponible.">
            <a:extLst>
              <a:ext uri="{FF2B5EF4-FFF2-40B4-BE49-F238E27FC236}">
                <a16:creationId xmlns:a16="http://schemas.microsoft.com/office/drawing/2014/main" id="{407DF10C-3DE0-4330-9604-D9ABCE693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99" y="118455"/>
            <a:ext cx="8686802" cy="52120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22134FE-3684-45F7-B342-FDBA3B38C790}"/>
              </a:ext>
            </a:extLst>
          </p:cNvPr>
          <p:cNvSpPr/>
          <p:nvPr/>
        </p:nvSpPr>
        <p:spPr>
          <a:xfrm>
            <a:off x="426027" y="5133109"/>
            <a:ext cx="11461173" cy="15690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800" b="1" dirty="0">
                <a:solidFill>
                  <a:schemeClr val="tx1"/>
                </a:solidFill>
              </a:rPr>
              <a:t>PROCESO DE MONTAJE  Y DESMONTAJE  DE VÁLVULAS DE ADMISIÓN Y ESCAPE  DESDE LA CULATA DEL MOTOR , APLICANDO  UN EXTRACTOR MECÁNICO </a:t>
            </a:r>
          </a:p>
        </p:txBody>
      </p:sp>
    </p:spTree>
    <p:extLst>
      <p:ext uri="{BB962C8B-B14F-4D97-AF65-F5344CB8AC3E}">
        <p14:creationId xmlns:p14="http://schemas.microsoft.com/office/powerpoint/2010/main" val="113588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hay ninguna descripción de la foto disponible.">
            <a:extLst>
              <a:ext uri="{FF2B5EF4-FFF2-40B4-BE49-F238E27FC236}">
                <a16:creationId xmlns:a16="http://schemas.microsoft.com/office/drawing/2014/main" id="{A1375CA5-B398-4175-83FC-BBE524F46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582" y="130925"/>
            <a:ext cx="9254836" cy="55529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A455A53B-EE1F-4938-9CD4-8D56E5800DAD}"/>
              </a:ext>
            </a:extLst>
          </p:cNvPr>
          <p:cNvSpPr/>
          <p:nvPr/>
        </p:nvSpPr>
        <p:spPr>
          <a:xfrm>
            <a:off x="197427" y="5559136"/>
            <a:ext cx="11897591" cy="12988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chemeClr val="tx1"/>
                </a:solidFill>
              </a:rPr>
              <a:t>APLICANDO  FAJA ANILLERA  PARA COLOCAR  LOS ANILLOS  DE  COMPRESIÓN Y LUBRICACIÓN   DE CADA PISTÓN EN CADA UNO DE LOS CILINDROS DEL MOTOR.</a:t>
            </a:r>
          </a:p>
        </p:txBody>
      </p:sp>
    </p:spTree>
    <p:extLst>
      <p:ext uri="{BB962C8B-B14F-4D97-AF65-F5344CB8AC3E}">
        <p14:creationId xmlns:p14="http://schemas.microsoft.com/office/powerpoint/2010/main" val="27834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1F7BFAF5-695E-49F4-A950-C6D110A4D9A4}"/>
              </a:ext>
            </a:extLst>
          </p:cNvPr>
          <p:cNvSpPr/>
          <p:nvPr/>
        </p:nvSpPr>
        <p:spPr>
          <a:xfrm>
            <a:off x="211015" y="170822"/>
            <a:ext cx="11676185" cy="6440993"/>
          </a:xfrm>
          <a:prstGeom prst="round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800" b="1" dirty="0">
                <a:ln w="22225">
                  <a:solidFill>
                    <a:schemeClr val="accent2"/>
                  </a:solidFill>
                  <a:prstDash val="solid"/>
                </a:ln>
                <a:solidFill>
                  <a:srgbClr val="FF0000"/>
                </a:solidFill>
              </a:rPr>
              <a:t>SEGUNDA   PARTE</a:t>
            </a:r>
          </a:p>
          <a:p>
            <a:pPr algn="ctr"/>
            <a:r>
              <a:rPr lang="es-CL" sz="4800" b="1" dirty="0">
                <a:ln w="22225">
                  <a:solidFill>
                    <a:schemeClr val="accent2"/>
                  </a:solidFill>
                  <a:prstDash val="solid"/>
                </a:ln>
                <a:solidFill>
                  <a:srgbClr val="FF0000"/>
                </a:solidFill>
              </a:rPr>
              <a:t>Aplicación  de  Instrumental  de  Diagnóstico , Comprobación  y  Regulación Automotriz</a:t>
            </a:r>
          </a:p>
        </p:txBody>
      </p:sp>
    </p:spTree>
    <p:extLst>
      <p:ext uri="{BB962C8B-B14F-4D97-AF65-F5344CB8AC3E}">
        <p14:creationId xmlns:p14="http://schemas.microsoft.com/office/powerpoint/2010/main" val="213810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FC42B70-8664-4594-9C7A-234520AD9BE2}"/>
              </a:ext>
            </a:extLst>
          </p:cNvPr>
          <p:cNvSpPr/>
          <p:nvPr/>
        </p:nvSpPr>
        <p:spPr>
          <a:xfrm>
            <a:off x="271306" y="120580"/>
            <a:ext cx="11776668" cy="67374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endPar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15000"/>
              </a:lnSpc>
              <a:spcAft>
                <a:spcPts val="1000"/>
              </a:spcAft>
            </a:pP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El estetoscopio  es un excelente instrumento de apoyo  altamente necesario  en todo proceso de diagnóstico  del automóvil.</a:t>
            </a: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Especialmente usado en  la detección de ruidos anormales  en el motor de combustión interna .</a:t>
            </a: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Permite localizar y focalizar específicamente  la ubicación y el  tipo posible de ruido</a:t>
            </a:r>
            <a:r>
              <a:rPr lang="es-CL" sz="3600" dirty="0">
                <a:solidFill>
                  <a:srgbClr val="000000"/>
                </a:solidFill>
                <a:effectLst/>
                <a:ea typeface="Calibri" panose="020F0502020204030204" pitchFamily="34" charset="0"/>
                <a:cs typeface="Times New Roman" panose="02020603050405020304" pitchFamily="18" charset="0"/>
              </a:rPr>
              <a:t> .</a:t>
            </a:r>
            <a:endParaRPr lang="es-CL" dirty="0">
              <a:effectLst/>
              <a:ea typeface="Calibri" panose="020F0502020204030204" pitchFamily="34" charset="0"/>
              <a:cs typeface="Times New Roman" panose="02020603050405020304" pitchFamily="18" charset="0"/>
            </a:endParaRPr>
          </a:p>
          <a:p>
            <a:pPr>
              <a:lnSpc>
                <a:spcPct val="115000"/>
              </a:lnSpc>
              <a:spcAft>
                <a:spcPts val="1000"/>
              </a:spcAft>
            </a:pPr>
            <a:r>
              <a:rPr lang="es-CL" dirty="0">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D3817869-A0DC-47CA-A17F-F1A0458C8CCA}"/>
              </a:ext>
            </a:extLst>
          </p:cNvPr>
          <p:cNvSpPr/>
          <p:nvPr/>
        </p:nvSpPr>
        <p:spPr>
          <a:xfrm>
            <a:off x="281354" y="130629"/>
            <a:ext cx="11766620" cy="113546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7200" b="1" dirty="0">
                <a:ln w="22225">
                  <a:solidFill>
                    <a:schemeClr val="accent2"/>
                  </a:solidFill>
                  <a:prstDash val="solid"/>
                </a:ln>
                <a:solidFill>
                  <a:srgbClr val="FF0000"/>
                </a:solidFill>
              </a:rPr>
              <a:t>EL     ESTETOSCOPIO</a:t>
            </a:r>
          </a:p>
        </p:txBody>
      </p:sp>
    </p:spTree>
    <p:extLst>
      <p:ext uri="{BB962C8B-B14F-4D97-AF65-F5344CB8AC3E}">
        <p14:creationId xmlns:p14="http://schemas.microsoft.com/office/powerpoint/2010/main" val="451140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AD0621A-4CC3-4D11-8156-7F151A15B0E5}"/>
              </a:ext>
            </a:extLst>
          </p:cNvPr>
          <p:cNvSpPr/>
          <p:nvPr/>
        </p:nvSpPr>
        <p:spPr>
          <a:xfrm>
            <a:off x="368439" y="474785"/>
            <a:ext cx="11478567" cy="6189783"/>
          </a:xfrm>
          <a:prstGeom prst="round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solidFill>
                  <a:srgbClr val="FF0000"/>
                </a:solidFill>
              </a:rPr>
              <a:t>PRIMERA  PARTE  </a:t>
            </a:r>
          </a:p>
          <a:p>
            <a:pPr algn="ctr"/>
            <a:br>
              <a:rPr lang="es-CL" sz="5400" dirty="0">
                <a:solidFill>
                  <a:srgbClr val="FF0000"/>
                </a:solidFill>
              </a:rPr>
            </a:br>
            <a:r>
              <a:rPr lang="es-CL" sz="5400" b="1" dirty="0">
                <a:solidFill>
                  <a:srgbClr val="FF0000"/>
                </a:solidFill>
              </a:rPr>
              <a:t>Definición  de  Conceptos  Generales</a:t>
            </a:r>
          </a:p>
        </p:txBody>
      </p:sp>
    </p:spTree>
    <p:extLst>
      <p:ext uri="{BB962C8B-B14F-4D97-AF65-F5344CB8AC3E}">
        <p14:creationId xmlns:p14="http://schemas.microsoft.com/office/powerpoint/2010/main" val="73423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rramienta Automotriz Estetoscopio Mecánico | Mercado Libre">
            <a:extLst>
              <a:ext uri="{FF2B5EF4-FFF2-40B4-BE49-F238E27FC236}">
                <a16:creationId xmlns:a16="http://schemas.microsoft.com/office/drawing/2014/main" id="{654BD571-59A6-4875-8425-48472CED6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95" y="179666"/>
            <a:ext cx="6481477" cy="6271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dentificar fallas ruidosas con ESTETOSCOPIO automotriz - YouTube">
            <a:extLst>
              <a:ext uri="{FF2B5EF4-FFF2-40B4-BE49-F238E27FC236}">
                <a16:creationId xmlns:a16="http://schemas.microsoft.com/office/drawing/2014/main" id="{E5084339-B318-4836-9100-C57FCEA34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943" y="280725"/>
            <a:ext cx="4806462" cy="3447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ket SV. Estetoscopio Automotriz - ABN">
            <a:extLst>
              <a:ext uri="{FF2B5EF4-FFF2-40B4-BE49-F238E27FC236}">
                <a16:creationId xmlns:a16="http://schemas.microsoft.com/office/drawing/2014/main" id="{81AC9E01-268A-49D5-9014-135003FBE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53" y="3743325"/>
            <a:ext cx="4651552"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09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movilcenter: Estetoscopio para mecánica automotriz de altor rango">
            <a:extLst>
              <a:ext uri="{FF2B5EF4-FFF2-40B4-BE49-F238E27FC236}">
                <a16:creationId xmlns:a16="http://schemas.microsoft.com/office/drawing/2014/main" id="{5423B5DA-EFA2-44BF-ADB8-5F0EB3334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51" y="371789"/>
            <a:ext cx="6849104" cy="6289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quipamiento interior Caucho 1x nuevo Auto coche mecánica Estetoscopio del  bloque del motor de diagnóstico automotriz azulconfecciones.com.ar">
            <a:extLst>
              <a:ext uri="{FF2B5EF4-FFF2-40B4-BE49-F238E27FC236}">
                <a16:creationId xmlns:a16="http://schemas.microsoft.com/office/drawing/2014/main" id="{9B5E0DE7-7A19-4367-88B8-0F58570AE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055" y="371789"/>
            <a:ext cx="4752348" cy="628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84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C9E5D5-715F-4921-9854-B4CED302DEC3}"/>
              </a:ext>
            </a:extLst>
          </p:cNvPr>
          <p:cNvSpPr/>
          <p:nvPr/>
        </p:nvSpPr>
        <p:spPr>
          <a:xfrm>
            <a:off x="361741" y="219075"/>
            <a:ext cx="11485266" cy="6419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4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APOYO  TÉCNICO  -   EL   ESTETOSCOPIO  MECANICO</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https://www.youtube.com/watch?v=ZKkN3kcSmSg</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https://www.youtube.com/watch?v=8onQGR3-ZN8</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4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11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886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6913030-ECA3-421D-A1F5-53EE9CB80336}"/>
              </a:ext>
            </a:extLst>
          </p:cNvPr>
          <p:cNvSpPr/>
          <p:nvPr/>
        </p:nvSpPr>
        <p:spPr>
          <a:xfrm>
            <a:off x="294752" y="321547"/>
            <a:ext cx="11713027" cy="9244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ln w="22225">
                  <a:solidFill>
                    <a:schemeClr val="accent2"/>
                  </a:solidFill>
                  <a:prstDash val="solid"/>
                </a:ln>
                <a:solidFill>
                  <a:srgbClr val="FF0000"/>
                </a:solidFill>
              </a:rPr>
              <a:t>EL     MULTITESTER</a:t>
            </a:r>
          </a:p>
        </p:txBody>
      </p:sp>
      <p:sp>
        <p:nvSpPr>
          <p:cNvPr id="3" name="Rectángulo 2">
            <a:extLst>
              <a:ext uri="{FF2B5EF4-FFF2-40B4-BE49-F238E27FC236}">
                <a16:creationId xmlns:a16="http://schemas.microsoft.com/office/drawing/2014/main" id="{ED87D794-652F-4F65-8909-F4C15CE4919E}"/>
              </a:ext>
            </a:extLst>
          </p:cNvPr>
          <p:cNvSpPr/>
          <p:nvPr/>
        </p:nvSpPr>
        <p:spPr>
          <a:xfrm>
            <a:off x="294752" y="1165608"/>
            <a:ext cx="11713027" cy="55868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  </a:t>
            </a:r>
            <a:r>
              <a:rPr lang="es-CL" sz="32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Multitester</a:t>
            </a: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 Multímetro , es un instrumento graduado , </a:t>
            </a:r>
            <a:r>
              <a:rPr lang="es-CL" sz="3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para </a:t>
            </a: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comprobación y diagnóstico en sistemas y circuitos eléctricos , compuesto  generalmente de los siguientes instrumentos graduados en diversas escalas ;</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  </a:t>
            </a:r>
            <a:r>
              <a:rPr lang="es-CL" sz="32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Vólmetro</a:t>
            </a: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 Voltímetro.</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 -  Amperímetro.</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 -  Óhmetro.</a:t>
            </a:r>
            <a:b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Existen modelos  digitales, análogos  u de pinzas de medición .</a:t>
            </a:r>
            <a:br>
              <a:rPr lang="es-CL" sz="16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br>
            <a:endParaRPr lang="es-CL"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725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MO SE USA EL MULTIMETRO?">
            <a:extLst>
              <a:ext uri="{FF2B5EF4-FFF2-40B4-BE49-F238E27FC236}">
                <a16:creationId xmlns:a16="http://schemas.microsoft.com/office/drawing/2014/main" id="{F659D884-4FAD-4AB8-BE41-CC7D415B7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1" y="243412"/>
            <a:ext cx="11442247" cy="625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30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edir voltaje | Curso de celulares">
            <a:extLst>
              <a:ext uri="{FF2B5EF4-FFF2-40B4-BE49-F238E27FC236}">
                <a16:creationId xmlns:a16="http://schemas.microsoft.com/office/drawing/2014/main" id="{7257FFD2-C824-4DC4-995E-D86683E22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34" y="381837"/>
            <a:ext cx="5868237" cy="614959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ómo usar un multímetro electrónico - Comohacerpara.org">
            <a:extLst>
              <a:ext uri="{FF2B5EF4-FFF2-40B4-BE49-F238E27FC236}">
                <a16:creationId xmlns:a16="http://schemas.microsoft.com/office/drawing/2014/main" id="{C8061E82-ED84-41E2-BBF1-00182A868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993" y="381836"/>
            <a:ext cx="5576836" cy="622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80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enaza Amperimétrica Digital 600V">
            <a:extLst>
              <a:ext uri="{FF2B5EF4-FFF2-40B4-BE49-F238E27FC236}">
                <a16:creationId xmlns:a16="http://schemas.microsoft.com/office/drawing/2014/main" id="{2DDA0F86-8399-4B9D-89FD-B80E60634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04" y="284337"/>
            <a:ext cx="3002574" cy="590814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142C0CDC-BD7E-4651-87FD-FF60269C4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974" y="766186"/>
            <a:ext cx="3440757" cy="51824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ULTITESTER ANALOGO KEHUA MF47 - ElectroPhone">
            <a:extLst>
              <a:ext uri="{FF2B5EF4-FFF2-40B4-BE49-F238E27FC236}">
                <a16:creationId xmlns:a16="http://schemas.microsoft.com/office/drawing/2014/main" id="{8AA368A8-D6E2-4D33-A438-46BDED035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451" y="596855"/>
            <a:ext cx="3948793" cy="528310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3C2119CC-43C3-4C4C-AC3C-3EAC3980BEB9}"/>
              </a:ext>
            </a:extLst>
          </p:cNvPr>
          <p:cNvSpPr/>
          <p:nvPr/>
        </p:nvSpPr>
        <p:spPr>
          <a:xfrm>
            <a:off x="442127" y="5777802"/>
            <a:ext cx="3094893" cy="4944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tx1"/>
                </a:solidFill>
              </a:rPr>
              <a:t>PINZA  DE  MEDICIÓN </a:t>
            </a:r>
          </a:p>
        </p:txBody>
      </p:sp>
      <p:sp>
        <p:nvSpPr>
          <p:cNvPr id="7" name="Rectángulo 6">
            <a:extLst>
              <a:ext uri="{FF2B5EF4-FFF2-40B4-BE49-F238E27FC236}">
                <a16:creationId xmlns:a16="http://schemas.microsoft.com/office/drawing/2014/main" id="{38A5B95B-4F26-4B48-B124-DB428128D28A}"/>
              </a:ext>
            </a:extLst>
          </p:cNvPr>
          <p:cNvSpPr/>
          <p:nvPr/>
        </p:nvSpPr>
        <p:spPr>
          <a:xfrm>
            <a:off x="4170066" y="5777803"/>
            <a:ext cx="3326878" cy="494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tx1"/>
                </a:solidFill>
              </a:rPr>
              <a:t>DIGITAL </a:t>
            </a:r>
          </a:p>
        </p:txBody>
      </p:sp>
      <p:sp>
        <p:nvSpPr>
          <p:cNvPr id="8" name="Rectángulo 7">
            <a:extLst>
              <a:ext uri="{FF2B5EF4-FFF2-40B4-BE49-F238E27FC236}">
                <a16:creationId xmlns:a16="http://schemas.microsoft.com/office/drawing/2014/main" id="{7FF5E6BF-6AA8-4323-AE63-DB01367EDE35}"/>
              </a:ext>
            </a:extLst>
          </p:cNvPr>
          <p:cNvSpPr/>
          <p:nvPr/>
        </p:nvSpPr>
        <p:spPr>
          <a:xfrm>
            <a:off x="8605402" y="5777803"/>
            <a:ext cx="3094893" cy="494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tx1"/>
                </a:solidFill>
              </a:rPr>
              <a:t>ANÁLOGO </a:t>
            </a:r>
          </a:p>
        </p:txBody>
      </p:sp>
      <p:sp>
        <p:nvSpPr>
          <p:cNvPr id="4" name="Rectángulo 3">
            <a:extLst>
              <a:ext uri="{FF2B5EF4-FFF2-40B4-BE49-F238E27FC236}">
                <a16:creationId xmlns:a16="http://schemas.microsoft.com/office/drawing/2014/main" id="{BA5271CB-26DD-4726-95FB-1581F3333A5C}"/>
              </a:ext>
            </a:extLst>
          </p:cNvPr>
          <p:cNvSpPr/>
          <p:nvPr/>
        </p:nvSpPr>
        <p:spPr>
          <a:xfrm>
            <a:off x="2370871" y="140677"/>
            <a:ext cx="6652549" cy="494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rPr>
              <a:t>TIPOS   DE   MULTITESTER</a:t>
            </a:r>
          </a:p>
        </p:txBody>
      </p:sp>
    </p:spTree>
    <p:extLst>
      <p:ext uri="{BB962C8B-B14F-4D97-AF65-F5344CB8AC3E}">
        <p14:creationId xmlns:p14="http://schemas.microsoft.com/office/powerpoint/2010/main" val="4046085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ultímetro automotriz - Mundo automotriz"/>
          <p:cNvPicPr>
            <a:picLocks noChangeAspect="1" noChangeArrowheads="1"/>
          </p:cNvPicPr>
          <p:nvPr/>
        </p:nvPicPr>
        <p:blipFill>
          <a:blip r:embed="rId2" cstate="print"/>
          <a:srcRect/>
          <a:stretch>
            <a:fillRect/>
          </a:stretch>
        </p:blipFill>
        <p:spPr bwMode="auto">
          <a:xfrm>
            <a:off x="120881" y="123310"/>
            <a:ext cx="11625642" cy="650467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ultímetro automotriz - Mundo automotriz"/>
          <p:cNvPicPr>
            <a:picLocks noChangeAspect="1" noChangeArrowheads="1"/>
          </p:cNvPicPr>
          <p:nvPr/>
        </p:nvPicPr>
        <p:blipFill>
          <a:blip r:embed="rId2" cstate="print"/>
          <a:srcRect/>
          <a:stretch>
            <a:fillRect/>
          </a:stretch>
        </p:blipFill>
        <p:spPr bwMode="auto">
          <a:xfrm>
            <a:off x="411982" y="116632"/>
            <a:ext cx="11535508" cy="633670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72664B-0731-43FF-9463-3AD130491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210" y="103258"/>
            <a:ext cx="9292936" cy="5227277"/>
          </a:xfrm>
          <a:prstGeom prst="rect">
            <a:avLst/>
          </a:prstGeom>
        </p:spPr>
      </p:pic>
      <p:sp>
        <p:nvSpPr>
          <p:cNvPr id="4" name="Rectángulo 3">
            <a:extLst>
              <a:ext uri="{FF2B5EF4-FFF2-40B4-BE49-F238E27FC236}">
                <a16:creationId xmlns:a16="http://schemas.microsoft.com/office/drawing/2014/main" id="{D46C2FFE-57C7-4A4E-9C6A-793D0E5979AB}"/>
              </a:ext>
            </a:extLst>
          </p:cNvPr>
          <p:cNvSpPr/>
          <p:nvPr/>
        </p:nvSpPr>
        <p:spPr>
          <a:xfrm>
            <a:off x="114300" y="5268191"/>
            <a:ext cx="11928764" cy="14859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800" b="1" dirty="0">
                <a:solidFill>
                  <a:schemeClr val="tx1"/>
                </a:solidFill>
              </a:rPr>
              <a:t>APLICACIÓN DEL MULTITESTER  PARA COMPROBAR LA CONTINUIDAD ELECTRICA ENTRE LAS LAMINAS DEL COLECTOR DE UN INDUCIDO DE MOTOR DE PARTIDA.</a:t>
            </a:r>
          </a:p>
        </p:txBody>
      </p:sp>
    </p:spTree>
    <p:extLst>
      <p:ext uri="{BB962C8B-B14F-4D97-AF65-F5344CB8AC3E}">
        <p14:creationId xmlns:p14="http://schemas.microsoft.com/office/powerpoint/2010/main" val="1250512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4D96D82-15AE-4DB0-8352-D5F789057063}"/>
              </a:ext>
            </a:extLst>
          </p:cNvPr>
          <p:cNvSpPr/>
          <p:nvPr/>
        </p:nvSpPr>
        <p:spPr>
          <a:xfrm>
            <a:off x="140677" y="2863780"/>
            <a:ext cx="11847007" cy="388871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400" b="1" u="sng"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CAUDAL  </a:t>
            </a: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Es la cantidad de un fluido líquido desplazado durante  un tiempo determinado  a través de un conducto .</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Se mide en las siguientes  unidades  </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1° -  Metros cúbicos  /  Segundo</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2°  - Metros  cúbicos  /  Minuto </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3°  - Metros cúbicos / Hora</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4°  - Litros  /  Segundo</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5°  -  Litros  /  Minuto  </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6°  -  Litros  /  Hora</a:t>
            </a:r>
            <a:endParaRPr lang="es-CL" sz="1200" dirty="0">
              <a:solidFill>
                <a:schemeClr val="tx1"/>
              </a:solidFill>
              <a:effectLst/>
              <a:ea typeface="Calibri" panose="020F0502020204030204" pitchFamily="34" charset="0"/>
              <a:cs typeface="Times New Roman" panose="02020603050405020304" pitchFamily="18" charset="0"/>
            </a:endParaRPr>
          </a:p>
        </p:txBody>
      </p:sp>
      <p:pic>
        <p:nvPicPr>
          <p:cNvPr id="2056" name="Picture 8">
            <a:extLst>
              <a:ext uri="{FF2B5EF4-FFF2-40B4-BE49-F238E27FC236}">
                <a16:creationId xmlns:a16="http://schemas.microsoft.com/office/drawing/2014/main" id="{15492683-6D09-4F7E-988A-2DC9345CC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11" y="342062"/>
            <a:ext cx="4160017" cy="23920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7. Dinámica de Fluidos">
            <a:extLst>
              <a:ext uri="{FF2B5EF4-FFF2-40B4-BE49-F238E27FC236}">
                <a16:creationId xmlns:a16="http://schemas.microsoft.com/office/drawing/2014/main" id="{A1947056-BCB2-489F-B47D-80192B0C6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898" y="105508"/>
            <a:ext cx="6292045" cy="262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606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gital Circuit Tester - Dimauto Tools"/>
          <p:cNvPicPr>
            <a:picLocks noChangeAspect="1" noChangeArrowheads="1"/>
          </p:cNvPicPr>
          <p:nvPr/>
        </p:nvPicPr>
        <p:blipFill>
          <a:blip r:embed="rId2" cstate="print"/>
          <a:srcRect/>
          <a:stretch>
            <a:fillRect/>
          </a:stretch>
        </p:blipFill>
        <p:spPr bwMode="auto">
          <a:xfrm>
            <a:off x="452176" y="188640"/>
            <a:ext cx="11374734" cy="6408712"/>
          </a:xfrm>
          <a:prstGeom prst="rect">
            <a:avLst/>
          </a:prstGeom>
          <a:noFill/>
        </p:spPr>
      </p:pic>
      <p:sp>
        <p:nvSpPr>
          <p:cNvPr id="2" name="Rectángulo 1">
            <a:extLst>
              <a:ext uri="{FF2B5EF4-FFF2-40B4-BE49-F238E27FC236}">
                <a16:creationId xmlns:a16="http://schemas.microsoft.com/office/drawing/2014/main" id="{9754A330-5875-4017-A73A-3589ACE60D25}"/>
              </a:ext>
            </a:extLst>
          </p:cNvPr>
          <p:cNvSpPr/>
          <p:nvPr/>
        </p:nvSpPr>
        <p:spPr>
          <a:xfrm>
            <a:off x="1909187" y="271305"/>
            <a:ext cx="8531050" cy="68328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LAMPARA  DE  PRUEBA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MO USAR EL MULTIMETRO AUTOMOTRIZ - YouTube">
            <a:extLst>
              <a:ext uri="{FF2B5EF4-FFF2-40B4-BE49-F238E27FC236}">
                <a16:creationId xmlns:a16="http://schemas.microsoft.com/office/drawing/2014/main" id="{66F122F6-58BA-4C7B-955E-94FAFC189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5" y="271305"/>
            <a:ext cx="11696282" cy="2140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58D6764-D2D0-4651-B8FD-A7C57AD0BBEE}"/>
              </a:ext>
            </a:extLst>
          </p:cNvPr>
          <p:cNvSpPr/>
          <p:nvPr/>
        </p:nvSpPr>
        <p:spPr>
          <a:xfrm>
            <a:off x="150725" y="5968721"/>
            <a:ext cx="3580561" cy="617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VOLMETRO</a:t>
            </a:r>
          </a:p>
        </p:txBody>
      </p:sp>
      <p:pic>
        <p:nvPicPr>
          <p:cNvPr id="14342" name="Picture 6" descr="MODULO I: SISTEMA DE CARGA Y ARRANQUE DEL MOTOR - ppt video online descargar">
            <a:extLst>
              <a:ext uri="{FF2B5EF4-FFF2-40B4-BE49-F238E27FC236}">
                <a16:creationId xmlns:a16="http://schemas.microsoft.com/office/drawing/2014/main" id="{D320937F-01C0-4D96-9463-DEAF80AC5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57" y="1808703"/>
            <a:ext cx="3476730" cy="404948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MODULO I: SISTEMA DE CARGA Y ARRANQUE DEL MOTOR - ppt video online descargar">
            <a:extLst>
              <a:ext uri="{FF2B5EF4-FFF2-40B4-BE49-F238E27FC236}">
                <a16:creationId xmlns:a16="http://schemas.microsoft.com/office/drawing/2014/main" id="{AA253A30-8C53-418A-987F-F116C779C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286" y="1808704"/>
            <a:ext cx="3675291" cy="416001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B21162DD-F625-4E87-BE0A-C3AC6AB01335}"/>
              </a:ext>
            </a:extLst>
          </p:cNvPr>
          <p:cNvSpPr/>
          <p:nvPr/>
        </p:nvSpPr>
        <p:spPr>
          <a:xfrm>
            <a:off x="3826015" y="5968721"/>
            <a:ext cx="3580562" cy="617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AMPERIMETRO</a:t>
            </a:r>
          </a:p>
        </p:txBody>
      </p:sp>
      <p:pic>
        <p:nvPicPr>
          <p:cNvPr id="14346" name="Picture 10" descr="Como Medir Una Resistencia? : 3 Steps - Instructables">
            <a:extLst>
              <a:ext uri="{FF2B5EF4-FFF2-40B4-BE49-F238E27FC236}">
                <a16:creationId xmlns:a16="http://schemas.microsoft.com/office/drawing/2014/main" id="{1252757C-BD8C-433C-ABF7-6B323F80F3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893" y="2311120"/>
            <a:ext cx="4048017" cy="36202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53E57D45-8CAD-4A1B-9B9B-1F8EFAE4A1A9}"/>
              </a:ext>
            </a:extLst>
          </p:cNvPr>
          <p:cNvSpPr/>
          <p:nvPr/>
        </p:nvSpPr>
        <p:spPr>
          <a:xfrm>
            <a:off x="7715893" y="5968722"/>
            <a:ext cx="4131114" cy="617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OHMETRO</a:t>
            </a:r>
          </a:p>
        </p:txBody>
      </p:sp>
      <p:pic>
        <p:nvPicPr>
          <p:cNvPr id="12" name="Picture 2" descr="Cómo usar un MULTÍMETRO o TESTER | Tutorial básico - YouTube">
            <a:extLst>
              <a:ext uri="{FF2B5EF4-FFF2-40B4-BE49-F238E27FC236}">
                <a16:creationId xmlns:a16="http://schemas.microsoft.com/office/drawing/2014/main" id="{177737CE-AEFF-48F9-BDF6-E6FD975E8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848" y="64888"/>
            <a:ext cx="4729427" cy="24572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Ley de Ohm y Ohm | Power Probe Tek">
            <a:extLst>
              <a:ext uri="{FF2B5EF4-FFF2-40B4-BE49-F238E27FC236}">
                <a16:creationId xmlns:a16="http://schemas.microsoft.com/office/drawing/2014/main" id="{25C886C8-16CE-458E-9C28-A8DC87E5AFA4}"/>
              </a:ext>
            </a:extLst>
          </p:cNvPr>
          <p:cNvPicPr>
            <a:picLocks noChangeAspect="1" noChangeArrowheads="1"/>
          </p:cNvPicPr>
          <p:nvPr/>
        </p:nvPicPr>
        <p:blipFill>
          <a:blip r:embed="rId7" cstate="print"/>
          <a:srcRect/>
          <a:stretch>
            <a:fillRect/>
          </a:stretch>
        </p:blipFill>
        <p:spPr bwMode="auto">
          <a:xfrm>
            <a:off x="150724" y="175422"/>
            <a:ext cx="7194621" cy="2346714"/>
          </a:xfrm>
          <a:prstGeom prst="rect">
            <a:avLst/>
          </a:prstGeom>
          <a:noFill/>
        </p:spPr>
      </p:pic>
    </p:spTree>
    <p:extLst>
      <p:ext uri="{BB962C8B-B14F-4D97-AF65-F5344CB8AC3E}">
        <p14:creationId xmlns:p14="http://schemas.microsoft.com/office/powerpoint/2010/main" val="561708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59E470A-186E-47A1-9CF5-E78EF2122D09}"/>
              </a:ext>
            </a:extLst>
          </p:cNvPr>
          <p:cNvSpPr/>
          <p:nvPr/>
        </p:nvSpPr>
        <p:spPr>
          <a:xfrm>
            <a:off x="341644" y="219075"/>
            <a:ext cx="11595798" cy="6419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36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APOYO  TÉCNICO  -   EL   MULTITESTER</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https://www.youtube.com/watch?v=ImuVciAHQD0</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https://www.youtube.com/watch?v=_8NAjBErBgc</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16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9865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AF22DED-24D6-4621-8AB4-E6BD34C4B85F}"/>
              </a:ext>
            </a:extLst>
          </p:cNvPr>
          <p:cNvSpPr/>
          <p:nvPr/>
        </p:nvSpPr>
        <p:spPr>
          <a:xfrm>
            <a:off x="321546" y="180870"/>
            <a:ext cx="11726427" cy="66771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s-CL" sz="3600" b="1" dirty="0">
                <a:solidFill>
                  <a:schemeClr val="tx1"/>
                </a:solidFill>
              </a:rPr>
            </a:br>
            <a:endParaRPr lang="es-CL" sz="3600" b="1" dirty="0">
              <a:solidFill>
                <a:schemeClr val="tx1"/>
              </a:solidFill>
            </a:endParaRPr>
          </a:p>
          <a:p>
            <a:endParaRPr lang="es-CL" sz="3600" b="1" dirty="0">
              <a:solidFill>
                <a:schemeClr val="tx1"/>
              </a:solidFill>
            </a:endParaRPr>
          </a:p>
          <a:p>
            <a:r>
              <a:rPr lang="es-CL" sz="3200" b="1" dirty="0">
                <a:solidFill>
                  <a:schemeClr val="tx1"/>
                </a:solidFill>
              </a:rPr>
              <a:t>Conocido también  como  </a:t>
            </a:r>
            <a:r>
              <a:rPr lang="es-CL" sz="3200" b="1" dirty="0" err="1">
                <a:solidFill>
                  <a:schemeClr val="tx1"/>
                </a:solidFill>
              </a:rPr>
              <a:t>compresómetro</a:t>
            </a:r>
            <a:r>
              <a:rPr lang="es-CL" sz="3200" b="1" dirty="0">
                <a:solidFill>
                  <a:schemeClr val="tx1"/>
                </a:solidFill>
              </a:rPr>
              <a:t>  o manómetro de compresión, es un instrumento que nos permite medir directamente  la compresión  que ocurre en cada uno de  los cilindros  del motor de combustión interna,</a:t>
            </a:r>
            <a:br>
              <a:rPr lang="es-CL" sz="3200" b="1" dirty="0">
                <a:solidFill>
                  <a:schemeClr val="tx1"/>
                </a:solidFill>
              </a:rPr>
            </a:br>
            <a:r>
              <a:rPr lang="es-CL" sz="3200" b="1" dirty="0">
                <a:solidFill>
                  <a:schemeClr val="tx1"/>
                </a:solidFill>
              </a:rPr>
              <a:t>Viene graduado en las siguientes  unidades de medición </a:t>
            </a:r>
            <a:br>
              <a:rPr lang="es-CL" sz="3200" b="1" dirty="0">
                <a:solidFill>
                  <a:schemeClr val="tx1"/>
                </a:solidFill>
              </a:rPr>
            </a:br>
            <a:r>
              <a:rPr lang="es-CL" sz="3200" b="1" dirty="0">
                <a:solidFill>
                  <a:schemeClr val="tx1"/>
                </a:solidFill>
              </a:rPr>
              <a:t>1°  -  BAR</a:t>
            </a:r>
            <a:br>
              <a:rPr lang="es-CL" sz="3200" b="1" dirty="0">
                <a:solidFill>
                  <a:schemeClr val="tx1"/>
                </a:solidFill>
              </a:rPr>
            </a:br>
            <a:r>
              <a:rPr lang="es-CL" sz="3200" b="1" dirty="0">
                <a:solidFill>
                  <a:schemeClr val="tx1"/>
                </a:solidFill>
              </a:rPr>
              <a:t>2°  -  PSI </a:t>
            </a:r>
            <a:br>
              <a:rPr lang="es-CL" sz="3200" b="1" dirty="0">
                <a:solidFill>
                  <a:schemeClr val="tx1"/>
                </a:solidFill>
              </a:rPr>
            </a:br>
            <a:r>
              <a:rPr lang="es-CL" sz="3200" b="1" dirty="0" err="1">
                <a:solidFill>
                  <a:schemeClr val="tx1"/>
                </a:solidFill>
              </a:rPr>
              <a:t>PSI</a:t>
            </a:r>
            <a:r>
              <a:rPr lang="es-CL" sz="3200" b="1" dirty="0">
                <a:solidFill>
                  <a:schemeClr val="tx1"/>
                </a:solidFill>
              </a:rPr>
              <a:t>   ;  Libras  por  pulgada   cuadrada</a:t>
            </a:r>
            <a:br>
              <a:rPr lang="es-CL" sz="3200" b="1" dirty="0">
                <a:solidFill>
                  <a:schemeClr val="tx1"/>
                </a:solidFill>
              </a:rPr>
            </a:br>
            <a:r>
              <a:rPr lang="es-CL" sz="3200" b="1" dirty="0">
                <a:solidFill>
                  <a:schemeClr val="tx1"/>
                </a:solidFill>
              </a:rPr>
              <a:t>Un  BAR  es equivalente  a 1 Kilógramo por centímetro cuadrado</a:t>
            </a:r>
            <a:br>
              <a:rPr lang="es-CL" sz="3200" b="1" dirty="0">
                <a:solidFill>
                  <a:schemeClr val="tx1"/>
                </a:solidFill>
              </a:rPr>
            </a:br>
            <a:r>
              <a:rPr lang="es-CL" sz="3200" b="1" dirty="0">
                <a:solidFill>
                  <a:schemeClr val="tx1"/>
                </a:solidFill>
              </a:rPr>
              <a:t>Un BAR es equivalente  a  14,5  PSI</a:t>
            </a:r>
            <a:endParaRPr lang="es-CL" sz="3600" b="1" dirty="0">
              <a:solidFill>
                <a:schemeClr val="tx1"/>
              </a:solidFill>
            </a:endParaRPr>
          </a:p>
        </p:txBody>
      </p:sp>
      <p:sp>
        <p:nvSpPr>
          <p:cNvPr id="3" name="Rectángulo 2">
            <a:extLst>
              <a:ext uri="{FF2B5EF4-FFF2-40B4-BE49-F238E27FC236}">
                <a16:creationId xmlns:a16="http://schemas.microsoft.com/office/drawing/2014/main" id="{8515C33A-A42A-47DB-BF77-95A8AC66306C}"/>
              </a:ext>
            </a:extLst>
          </p:cNvPr>
          <p:cNvSpPr/>
          <p:nvPr/>
        </p:nvSpPr>
        <p:spPr>
          <a:xfrm>
            <a:off x="331596" y="231112"/>
            <a:ext cx="11686233" cy="109527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dirty="0">
                <a:solidFill>
                  <a:srgbClr val="FF0000"/>
                </a:solidFill>
                <a:latin typeface="Arial Black" panose="020B0A04020102020204" pitchFamily="34" charset="0"/>
              </a:rPr>
              <a:t>EL   COMPRESIMETRO </a:t>
            </a:r>
          </a:p>
        </p:txBody>
      </p:sp>
    </p:spTree>
    <p:extLst>
      <p:ext uri="{BB962C8B-B14F-4D97-AF65-F5344CB8AC3E}">
        <p14:creationId xmlns:p14="http://schemas.microsoft.com/office/powerpoint/2010/main" val="3299173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resión del motor Daewoo Espero – Juanbarret y la sociedad de actores  cesantes">
            <a:extLst>
              <a:ext uri="{FF2B5EF4-FFF2-40B4-BE49-F238E27FC236}">
                <a16:creationId xmlns:a16="http://schemas.microsoft.com/office/drawing/2014/main" id="{86FD0703-74A3-4075-A76E-2C3BE24A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63" y="401933"/>
            <a:ext cx="2485345" cy="2485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resimetro Bencinero 8 Piezas (envio Gratis) | Mercado Libre">
            <a:extLst>
              <a:ext uri="{FF2B5EF4-FFF2-40B4-BE49-F238E27FC236}">
                <a16:creationId xmlns:a16="http://schemas.microsoft.com/office/drawing/2014/main" id="{7D4B3272-3C59-41A3-9CE8-E9F20866A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4" y="3027067"/>
            <a:ext cx="476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presimetro Diesel autos y camionetas vT01060a – HT HerramientasTotales.CL">
            <a:extLst>
              <a:ext uri="{FF2B5EF4-FFF2-40B4-BE49-F238E27FC236}">
                <a16:creationId xmlns:a16="http://schemas.microsoft.com/office/drawing/2014/main" id="{CB4F70FF-2723-45F6-933D-C0890DFC0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65" y="238648"/>
            <a:ext cx="7130980" cy="600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878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F9BE4C3-2C0D-4FFB-A55B-16AB27F867CE}"/>
              </a:ext>
            </a:extLst>
          </p:cNvPr>
          <p:cNvSpPr/>
          <p:nvPr/>
        </p:nvSpPr>
        <p:spPr>
          <a:xfrm>
            <a:off x="130629" y="90434"/>
            <a:ext cx="5426109" cy="297431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4800" b="1" dirty="0">
                <a:solidFill>
                  <a:srgbClr val="000000"/>
                </a:solidFill>
                <a:effectLst/>
                <a:ea typeface="Calibri" panose="020F0502020204030204" pitchFamily="34" charset="0"/>
                <a:cs typeface="Times New Roman" panose="02020603050405020304" pitchFamily="18" charset="0"/>
              </a:rPr>
              <a:t>1  BAR   =   14,5  PSI</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4800" b="1" dirty="0">
                <a:solidFill>
                  <a:srgbClr val="000000"/>
                </a:solidFill>
                <a:effectLst/>
                <a:ea typeface="Calibri" panose="020F0502020204030204" pitchFamily="34" charset="0"/>
                <a:cs typeface="Times New Roman" panose="02020603050405020304" pitchFamily="18" charset="0"/>
              </a:rPr>
              <a:t>BAR  X  14,5  =  PSI</a:t>
            </a:r>
            <a:br>
              <a:rPr lang="en-US" sz="4800" b="1" dirty="0">
                <a:solidFill>
                  <a:srgbClr val="000000"/>
                </a:solidFill>
                <a:effectLst/>
                <a:ea typeface="Calibri" panose="020F0502020204030204" pitchFamily="34" charset="0"/>
                <a:cs typeface="Times New Roman" panose="02020603050405020304" pitchFamily="18" charset="0"/>
              </a:rPr>
            </a:br>
            <a:r>
              <a:rPr lang="en-US" sz="4800" b="1" dirty="0" err="1">
                <a:solidFill>
                  <a:srgbClr val="000000"/>
                </a:solidFill>
                <a:effectLst/>
                <a:ea typeface="Calibri" panose="020F0502020204030204" pitchFamily="34" charset="0"/>
                <a:cs typeface="Times New Roman" panose="02020603050405020304" pitchFamily="18" charset="0"/>
              </a:rPr>
              <a:t>PSI</a:t>
            </a:r>
            <a:r>
              <a:rPr lang="en-US" sz="4800" b="1" dirty="0">
                <a:solidFill>
                  <a:srgbClr val="000000"/>
                </a:solidFill>
                <a:effectLst/>
                <a:ea typeface="Calibri" panose="020F0502020204030204" pitchFamily="34" charset="0"/>
                <a:cs typeface="Times New Roman" panose="02020603050405020304" pitchFamily="18" charset="0"/>
              </a:rPr>
              <a:t>  /  14,5   =  BAR</a:t>
            </a:r>
            <a:br>
              <a:rPr lang="en-US" sz="4800" b="1" dirty="0">
                <a:solidFill>
                  <a:srgbClr val="000000"/>
                </a:solidFill>
                <a:effectLst/>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D278ED4E-7D1A-4E88-8E2E-A82D8438B49E}"/>
              </a:ext>
            </a:extLst>
          </p:cNvPr>
          <p:cNvSpPr/>
          <p:nvPr/>
        </p:nvSpPr>
        <p:spPr>
          <a:xfrm>
            <a:off x="5777802" y="90436"/>
            <a:ext cx="6109398" cy="29743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800" b="1" dirty="0">
                <a:solidFill>
                  <a:srgbClr val="000000"/>
                </a:solidFill>
                <a:effectLst/>
                <a:ea typeface="Calibri" panose="020F0502020204030204" pitchFamily="34" charset="0"/>
                <a:cs typeface="Times New Roman" panose="02020603050405020304" pitchFamily="18" charset="0"/>
              </a:rPr>
              <a:t>LA COMPRESIÓN DE  MOTORES  A  GASOLINA  PUEDE VARIAR  ENTRE </a:t>
            </a:r>
            <a:br>
              <a:rPr lang="es-CL" sz="2800" b="1" dirty="0">
                <a:solidFill>
                  <a:srgbClr val="000000"/>
                </a:solidFill>
                <a:effectLst/>
                <a:ea typeface="Calibri" panose="020F0502020204030204" pitchFamily="34" charset="0"/>
                <a:cs typeface="Times New Roman" panose="02020603050405020304" pitchFamily="18" charset="0"/>
              </a:rPr>
            </a:br>
            <a:r>
              <a:rPr lang="es-CL" sz="2800" b="1" dirty="0" err="1">
                <a:solidFill>
                  <a:srgbClr val="000000"/>
                </a:solidFill>
                <a:effectLst/>
                <a:ea typeface="Calibri" panose="020F0502020204030204" pitchFamily="34" charset="0"/>
                <a:cs typeface="Times New Roman" panose="02020603050405020304" pitchFamily="18" charset="0"/>
              </a:rPr>
              <a:t>Entre</a:t>
            </a:r>
            <a:r>
              <a:rPr lang="es-CL" sz="2800" b="1" dirty="0">
                <a:solidFill>
                  <a:srgbClr val="000000"/>
                </a:solidFill>
                <a:effectLst/>
                <a:ea typeface="Calibri" panose="020F0502020204030204" pitchFamily="34" charset="0"/>
                <a:cs typeface="Times New Roman" panose="02020603050405020304" pitchFamily="18" charset="0"/>
              </a:rPr>
              <a:t>   120  a  200  PSI</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800" b="1" dirty="0">
                <a:solidFill>
                  <a:srgbClr val="000000"/>
                </a:solidFill>
                <a:effectLst/>
                <a:ea typeface="Calibri" panose="020F0502020204030204" pitchFamily="34" charset="0"/>
                <a:cs typeface="Times New Roman" panose="02020603050405020304" pitchFamily="18" charset="0"/>
              </a:rPr>
              <a:t>120  PSI  =  8.27 BARES</a:t>
            </a:r>
            <a:br>
              <a:rPr lang="es-CL" sz="2800" b="1" dirty="0">
                <a:solidFill>
                  <a:srgbClr val="000000"/>
                </a:solidFill>
                <a:effectLst/>
                <a:ea typeface="Calibri" panose="020F0502020204030204" pitchFamily="34" charset="0"/>
                <a:cs typeface="Times New Roman" panose="02020603050405020304" pitchFamily="18" charset="0"/>
              </a:rPr>
            </a:br>
            <a:r>
              <a:rPr lang="es-CL" sz="2800" b="1" dirty="0">
                <a:solidFill>
                  <a:srgbClr val="000000"/>
                </a:solidFill>
                <a:effectLst/>
                <a:ea typeface="Calibri" panose="020F0502020204030204" pitchFamily="34" charset="0"/>
                <a:cs typeface="Times New Roman" panose="02020603050405020304" pitchFamily="18" charset="0"/>
              </a:rPr>
              <a:t>200  PSI  =  13,78  BARES</a:t>
            </a:r>
            <a:endParaRPr lang="es-CL" sz="1100" dirty="0">
              <a:effectLst/>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A16C642C-0162-4A17-A2BE-74250154F37A}"/>
              </a:ext>
            </a:extLst>
          </p:cNvPr>
          <p:cNvSpPr/>
          <p:nvPr/>
        </p:nvSpPr>
        <p:spPr>
          <a:xfrm>
            <a:off x="130629" y="3145134"/>
            <a:ext cx="11756571" cy="354706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6000"/>
              </a:lnSpc>
              <a:spcAft>
                <a:spcPts val="800"/>
              </a:spcAft>
            </a:pPr>
            <a:br>
              <a:rPr lang="es-CL" sz="3200" b="1" kern="1200" dirty="0">
                <a:solidFill>
                  <a:srgbClr val="000000"/>
                </a:solidFill>
                <a:effectLst/>
                <a:ea typeface="Calibri" panose="020F0502020204030204" pitchFamily="34" charset="0"/>
              </a:rPr>
            </a:br>
            <a:r>
              <a:rPr lang="es-CL" sz="3200" b="1" kern="1200" dirty="0">
                <a:solidFill>
                  <a:srgbClr val="000000"/>
                </a:solidFill>
                <a:effectLst/>
                <a:ea typeface="Calibri" panose="020F0502020204030204" pitchFamily="34" charset="0"/>
              </a:rPr>
              <a:t>LA COMPRESIÓN DE  MOTORES  DIESEL   GASOLINA  PUEDE VARIAR  ENTRE; </a:t>
            </a:r>
            <a:br>
              <a:rPr lang="es-CL" sz="3200" b="1" kern="1200" dirty="0">
                <a:solidFill>
                  <a:srgbClr val="000000"/>
                </a:solidFill>
                <a:effectLst/>
                <a:ea typeface="Calibri" panose="020F0502020204030204" pitchFamily="34" charset="0"/>
              </a:rPr>
            </a:br>
            <a:r>
              <a:rPr lang="es-CL" sz="3200" b="1" kern="1200" dirty="0">
                <a:solidFill>
                  <a:srgbClr val="000000"/>
                </a:solidFill>
                <a:effectLst/>
                <a:ea typeface="Calibri" panose="020F0502020204030204" pitchFamily="34" charset="0"/>
              </a:rPr>
              <a:t>19  BARES  =  275  PSI</a:t>
            </a:r>
            <a:br>
              <a:rPr lang="es-CL" sz="3200" b="1" kern="1200" dirty="0">
                <a:solidFill>
                  <a:srgbClr val="000000"/>
                </a:solidFill>
                <a:effectLst/>
                <a:ea typeface="Calibri" panose="020F0502020204030204" pitchFamily="34" charset="0"/>
              </a:rPr>
            </a:br>
            <a:r>
              <a:rPr lang="es-CL" sz="3200" b="1" kern="1200" dirty="0">
                <a:solidFill>
                  <a:srgbClr val="000000"/>
                </a:solidFill>
                <a:effectLst/>
                <a:ea typeface="Calibri" panose="020F0502020204030204" pitchFamily="34" charset="0"/>
              </a:rPr>
              <a:t>34  BARES  =  493  PSI</a:t>
            </a:r>
            <a:br>
              <a:rPr lang="es-CL" sz="3200" b="1" kern="1200" dirty="0">
                <a:solidFill>
                  <a:srgbClr val="000000"/>
                </a:solidFill>
                <a:effectLst/>
                <a:ea typeface="Calibri" panose="020F0502020204030204" pitchFamily="34" charset="0"/>
              </a:rPr>
            </a:br>
            <a:r>
              <a:rPr lang="es-CL" sz="3200" b="1" kern="1200" dirty="0">
                <a:solidFill>
                  <a:srgbClr val="000000"/>
                </a:solidFill>
                <a:effectLst/>
                <a:ea typeface="Calibri" panose="020F0502020204030204" pitchFamily="34" charset="0"/>
              </a:rPr>
              <a:t>Generalmente la compresión es mayor en los motores  con inyección directa  que en los motores  con precámara de combustión </a:t>
            </a:r>
            <a:endParaRPr lang="es-CL" sz="14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s-CL" sz="2800" b="1" dirty="0">
                <a:solidFill>
                  <a:srgbClr val="000000"/>
                </a:solidFill>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205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Sol: Tabla para conversión de presiones | Tabla de calculo, Tabla de  conversiones, Tabla de equivalencias">
            <a:extLst>
              <a:ext uri="{FF2B5EF4-FFF2-40B4-BE49-F238E27FC236}">
                <a16:creationId xmlns:a16="http://schemas.microsoft.com/office/drawing/2014/main" id="{E9B5BDB5-33F6-40D5-913A-1DB949794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66" y="0"/>
            <a:ext cx="10783293" cy="662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9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mbasada Podijelite Konkurentski tabla psi bar - palestrafitnesscenter.it">
            <a:extLst>
              <a:ext uri="{FF2B5EF4-FFF2-40B4-BE49-F238E27FC236}">
                <a16:creationId xmlns:a16="http://schemas.microsoft.com/office/drawing/2014/main" id="{3490B151-9B3D-4FB9-B2D7-F7C12007B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67" y="386887"/>
            <a:ext cx="5508590" cy="60842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oppintson a Kedves a hó como se utiliza el barometro -  heritagehomestayhoian.com">
            <a:extLst>
              <a:ext uri="{FF2B5EF4-FFF2-40B4-BE49-F238E27FC236}">
                <a16:creationId xmlns:a16="http://schemas.microsoft.com/office/drawing/2014/main" id="{7F23A46F-B2F8-4C56-8210-6413D4A21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145" y="618000"/>
            <a:ext cx="5481349" cy="548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265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FAC91E7-6891-446A-AEFF-DA7326922A34}"/>
              </a:ext>
            </a:extLst>
          </p:cNvPr>
          <p:cNvSpPr/>
          <p:nvPr/>
        </p:nvSpPr>
        <p:spPr>
          <a:xfrm>
            <a:off x="281354" y="170822"/>
            <a:ext cx="11786716" cy="683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solidFill>
                  <a:schemeClr val="tx1"/>
                </a:solidFill>
              </a:rPr>
              <a:t>PROCEDIMIENTO   DE   APLICACIÓN </a:t>
            </a:r>
          </a:p>
        </p:txBody>
      </p:sp>
      <p:sp>
        <p:nvSpPr>
          <p:cNvPr id="4" name="Rectángulo 3">
            <a:extLst>
              <a:ext uri="{FF2B5EF4-FFF2-40B4-BE49-F238E27FC236}">
                <a16:creationId xmlns:a16="http://schemas.microsoft.com/office/drawing/2014/main" id="{E668F525-1B89-4E32-AA31-53C6832E6D19}"/>
              </a:ext>
            </a:extLst>
          </p:cNvPr>
          <p:cNvSpPr/>
          <p:nvPr/>
        </p:nvSpPr>
        <p:spPr>
          <a:xfrm>
            <a:off x="281354" y="854110"/>
            <a:ext cx="11786716" cy="60038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3200" b="1" dirty="0">
                <a:solidFill>
                  <a:schemeClr val="tx1"/>
                </a:solidFill>
              </a:rPr>
              <a:t>1°  -  Retirar las  bujías de  encendido</a:t>
            </a:r>
            <a:br>
              <a:rPr lang="es-CL" sz="3200" b="1" dirty="0">
                <a:solidFill>
                  <a:schemeClr val="tx1"/>
                </a:solidFill>
              </a:rPr>
            </a:br>
            <a:r>
              <a:rPr lang="es-CL" sz="3200" b="1" dirty="0">
                <a:solidFill>
                  <a:schemeClr val="tx1"/>
                </a:solidFill>
              </a:rPr>
              <a:t>2° -   Desconectar la bomba de gasolina  eléctrica</a:t>
            </a:r>
            <a:br>
              <a:rPr lang="es-CL" sz="3200" b="1" dirty="0">
                <a:solidFill>
                  <a:schemeClr val="tx1"/>
                </a:solidFill>
              </a:rPr>
            </a:br>
            <a:r>
              <a:rPr lang="es-CL" sz="3200" b="1" dirty="0">
                <a:solidFill>
                  <a:schemeClr val="tx1"/>
                </a:solidFill>
              </a:rPr>
              <a:t>3° -   Desconectar  la  bobina  de encendido </a:t>
            </a:r>
            <a:br>
              <a:rPr lang="es-CL" sz="3200" b="1" dirty="0">
                <a:solidFill>
                  <a:schemeClr val="tx1"/>
                </a:solidFill>
              </a:rPr>
            </a:br>
            <a:r>
              <a:rPr lang="es-CL" sz="3200" b="1" dirty="0">
                <a:solidFill>
                  <a:schemeClr val="tx1"/>
                </a:solidFill>
              </a:rPr>
              <a:t>4° -   Conectar  el </a:t>
            </a:r>
            <a:r>
              <a:rPr lang="es-CL" sz="3200" b="1" dirty="0" err="1">
                <a:solidFill>
                  <a:schemeClr val="tx1"/>
                </a:solidFill>
              </a:rPr>
              <a:t>compresimetro</a:t>
            </a:r>
            <a:endParaRPr lang="es-CL" sz="3200" b="1" dirty="0">
              <a:solidFill>
                <a:schemeClr val="tx1"/>
              </a:solidFill>
            </a:endParaRPr>
          </a:p>
          <a:p>
            <a:r>
              <a:rPr lang="es-CL" sz="3200" b="1" dirty="0">
                <a:solidFill>
                  <a:schemeClr val="tx1"/>
                </a:solidFill>
              </a:rPr>
              <a:t>5° -   Dar arranque hasta el máximo de la aguja del instrumento ,</a:t>
            </a:r>
            <a:br>
              <a:rPr lang="es-CL" sz="3200" b="1" dirty="0">
                <a:solidFill>
                  <a:schemeClr val="tx1"/>
                </a:solidFill>
              </a:rPr>
            </a:br>
            <a:r>
              <a:rPr lang="es-CL" sz="3200" b="1" dirty="0">
                <a:solidFill>
                  <a:schemeClr val="tx1"/>
                </a:solidFill>
              </a:rPr>
              <a:t>6° -   Anotar  la lectura  obtenida ,</a:t>
            </a:r>
            <a:br>
              <a:rPr lang="es-CL" sz="3200" b="1" dirty="0">
                <a:solidFill>
                  <a:schemeClr val="tx1"/>
                </a:solidFill>
              </a:rPr>
            </a:br>
            <a:r>
              <a:rPr lang="es-CL" sz="3200" b="1" dirty="0">
                <a:solidFill>
                  <a:schemeClr val="tx1"/>
                </a:solidFill>
              </a:rPr>
              <a:t>7° -   Repetir esta operatoria   en cada uno de los cilindros,</a:t>
            </a:r>
            <a:br>
              <a:rPr lang="es-CL" sz="3200" b="1" dirty="0">
                <a:solidFill>
                  <a:schemeClr val="tx1"/>
                </a:solidFill>
              </a:rPr>
            </a:br>
            <a:r>
              <a:rPr lang="es-CL" sz="2800" b="1" u="sng" dirty="0">
                <a:solidFill>
                  <a:schemeClr val="tx1"/>
                </a:solidFill>
              </a:rPr>
              <a:t>Observación</a:t>
            </a:r>
            <a:br>
              <a:rPr lang="es-CL" sz="2800" b="1" dirty="0">
                <a:solidFill>
                  <a:schemeClr val="tx1"/>
                </a:solidFill>
              </a:rPr>
            </a:br>
            <a:r>
              <a:rPr lang="es-CL" sz="2800" b="1" dirty="0">
                <a:solidFill>
                  <a:schemeClr val="tx1"/>
                </a:solidFill>
              </a:rPr>
              <a:t>1° -  La lectura  obtenida ,no debe ser mas de un 20 %  de  diferencia  con la  lectura  de las especificaciones  técnicas               </a:t>
            </a:r>
            <a:br>
              <a:rPr lang="es-CL" sz="2800" b="1" dirty="0">
                <a:solidFill>
                  <a:schemeClr val="tx1"/>
                </a:solidFill>
              </a:rPr>
            </a:br>
            <a:r>
              <a:rPr lang="es-CL" sz="2800" b="1" dirty="0">
                <a:solidFill>
                  <a:schemeClr val="tx1"/>
                </a:solidFill>
              </a:rPr>
              <a:t>2° -  No debe haber mas de un   15 %  entre  cada cilindro.</a:t>
            </a:r>
            <a:endParaRPr lang="es-CL" sz="3200" b="1" dirty="0">
              <a:solidFill>
                <a:schemeClr val="tx1"/>
              </a:solidFill>
            </a:endParaRPr>
          </a:p>
        </p:txBody>
      </p:sp>
    </p:spTree>
    <p:extLst>
      <p:ext uri="{BB962C8B-B14F-4D97-AF65-F5344CB8AC3E}">
        <p14:creationId xmlns:p14="http://schemas.microsoft.com/office/powerpoint/2010/main" val="3284008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ccionario del Motor – Una guia de conceptos técnicos | Fierros Clasicos">
            <a:extLst>
              <a:ext uri="{FF2B5EF4-FFF2-40B4-BE49-F238E27FC236}">
                <a16:creationId xmlns:a16="http://schemas.microsoft.com/office/drawing/2014/main" id="{82E4AE54-E465-4522-8269-0A32B9C5F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74" y="291402"/>
            <a:ext cx="11335587" cy="631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5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1739B7B-8480-44F6-82CC-C27BDD7D8AA0}"/>
              </a:ext>
            </a:extLst>
          </p:cNvPr>
          <p:cNvSpPr/>
          <p:nvPr/>
        </p:nvSpPr>
        <p:spPr>
          <a:xfrm>
            <a:off x="371788" y="251209"/>
            <a:ext cx="6883122" cy="6430945"/>
          </a:xfrm>
          <a:prstGeom prst="rect">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6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600" b="1" u="sng" dirty="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6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600" b="1" u="sng" dirty="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r>
              <a:rPr lang="es-CL" sz="24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r>
              <a:rPr lang="es-CL" sz="3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VOLUMEN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CAUDAL</a:t>
            </a:r>
            <a:r>
              <a:rPr lang="es-CL" sz="32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 </a:t>
            </a:r>
            <a:r>
              <a:rPr lang="es-CL" sz="24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r>
              <a:rPr lang="es-CL" sz="3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TIEMPO</a:t>
            </a:r>
            <a:br>
              <a:rPr lang="es-CL" sz="2200" b="1" dirty="0">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u="none" strike="noStrike"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200" b="1"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a16="http://schemas.microsoft.com/office/drawing/2014/main" id="{E0499F5A-74BD-46E2-AE4B-8DFED9685D68}"/>
              </a:ext>
            </a:extLst>
          </p:cNvPr>
          <p:cNvCxnSpPr/>
          <p:nvPr/>
        </p:nvCxnSpPr>
        <p:spPr>
          <a:xfrm>
            <a:off x="3185328" y="2956728"/>
            <a:ext cx="338629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26" name="Picture 2" descr="coparoman: agosto 2018">
            <a:extLst>
              <a:ext uri="{FF2B5EF4-FFF2-40B4-BE49-F238E27FC236}">
                <a16:creationId xmlns:a16="http://schemas.microsoft.com/office/drawing/2014/main" id="{2FA90A6E-9BEA-4ACC-AE63-D157B0D3D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079" y="251209"/>
            <a:ext cx="4305328" cy="3212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e es el Caudal en hidráulica?">
            <a:extLst>
              <a:ext uri="{FF2B5EF4-FFF2-40B4-BE49-F238E27FC236}">
                <a16:creationId xmlns:a16="http://schemas.microsoft.com/office/drawing/2014/main" id="{5D79880C-F108-4B8D-A96A-DD5DC030F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078" y="3547068"/>
            <a:ext cx="4400133" cy="292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22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uede ser una imagen de 2 personas">
            <a:extLst>
              <a:ext uri="{FF2B5EF4-FFF2-40B4-BE49-F238E27FC236}">
                <a16:creationId xmlns:a16="http://schemas.microsoft.com/office/drawing/2014/main" id="{BA1CBF03-9F1B-473B-A0D8-5707F2266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6" y="228600"/>
            <a:ext cx="5826071" cy="4291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F0C68524-A9E9-41B7-AC18-54DACD1DC42F}"/>
              </a:ext>
            </a:extLst>
          </p:cNvPr>
          <p:cNvSpPr/>
          <p:nvPr/>
        </p:nvSpPr>
        <p:spPr>
          <a:xfrm>
            <a:off x="114301" y="4592783"/>
            <a:ext cx="11866418" cy="213013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400" b="1" dirty="0">
                <a:solidFill>
                  <a:schemeClr val="tx1"/>
                </a:solidFill>
              </a:rPr>
              <a:t>APLICACIÓN DEL  COMPRESÍMETRO  PARA DETERMINAR  LA COMPRESIÓN  DE CADA UNO DE LOS  CILINDROS DEL MOTOR.</a:t>
            </a:r>
          </a:p>
        </p:txBody>
      </p:sp>
      <p:pic>
        <p:nvPicPr>
          <p:cNvPr id="3076" name="Picture 4" descr="Puede ser una imagen de 1 persona">
            <a:extLst>
              <a:ext uri="{FF2B5EF4-FFF2-40B4-BE49-F238E27FC236}">
                <a16:creationId xmlns:a16="http://schemas.microsoft.com/office/drawing/2014/main" id="{A52767F0-51B3-48D8-8610-5D204284F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591" y="176645"/>
            <a:ext cx="5412508" cy="429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0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lculo de la cilindrada de un motor y la Relación de Compresión">
            <a:extLst>
              <a:ext uri="{FF2B5EF4-FFF2-40B4-BE49-F238E27FC236}">
                <a16:creationId xmlns:a16="http://schemas.microsoft.com/office/drawing/2014/main" id="{09FE6326-4C88-468B-A8AB-34C06EF53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3" y="172339"/>
            <a:ext cx="6057481" cy="64193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ilindrada y volumen de u motor de combustion interna">
            <a:extLst>
              <a:ext uri="{FF2B5EF4-FFF2-40B4-BE49-F238E27FC236}">
                <a16:creationId xmlns:a16="http://schemas.microsoft.com/office/drawing/2014/main" id="{374A0B95-8390-4511-BB2B-2AA840E0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346" y="172340"/>
            <a:ext cx="4943789" cy="641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8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F257E0-4BB3-47C7-B029-EC5445577E8F}"/>
              </a:ext>
            </a:extLst>
          </p:cNvPr>
          <p:cNvPicPr>
            <a:picLocks noChangeAspect="1"/>
          </p:cNvPicPr>
          <p:nvPr/>
        </p:nvPicPr>
        <p:blipFill>
          <a:blip r:embed="rId2"/>
          <a:stretch>
            <a:fillRect/>
          </a:stretch>
        </p:blipFill>
        <p:spPr>
          <a:xfrm>
            <a:off x="109329" y="1756106"/>
            <a:ext cx="5718716" cy="5101894"/>
          </a:xfrm>
          <a:prstGeom prst="rect">
            <a:avLst/>
          </a:prstGeom>
        </p:spPr>
      </p:pic>
      <p:pic>
        <p:nvPicPr>
          <p:cNvPr id="3" name="Picture 2" descr="No hay ninguna descripción de la foto disponible.">
            <a:extLst>
              <a:ext uri="{FF2B5EF4-FFF2-40B4-BE49-F238E27FC236}">
                <a16:creationId xmlns:a16="http://schemas.microsoft.com/office/drawing/2014/main" id="{460F4641-1056-4D25-9B18-F676E09E0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45" y="1756106"/>
            <a:ext cx="6179735" cy="491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B59CCC0-A25A-4D70-958F-36D01FE3E1E0}"/>
              </a:ext>
            </a:extLst>
          </p:cNvPr>
          <p:cNvSpPr/>
          <p:nvPr/>
        </p:nvSpPr>
        <p:spPr>
          <a:xfrm>
            <a:off x="401934" y="301451"/>
            <a:ext cx="11605846" cy="1266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b="1" dirty="0">
                <a:solidFill>
                  <a:schemeClr val="tx1"/>
                </a:solidFill>
              </a:rPr>
              <a:t>EL  COMPRESIMETRO    ;  LECTURAS  Y  APLICACIÓN </a:t>
            </a:r>
          </a:p>
        </p:txBody>
      </p:sp>
    </p:spTree>
    <p:extLst>
      <p:ext uri="{BB962C8B-B14F-4D97-AF65-F5344CB8AC3E}">
        <p14:creationId xmlns:p14="http://schemas.microsoft.com/office/powerpoint/2010/main" val="2670673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15EBF5-9DF4-4FB8-A93A-B25BD6374A6E}"/>
              </a:ext>
            </a:extLst>
          </p:cNvPr>
          <p:cNvSpPr/>
          <p:nvPr/>
        </p:nvSpPr>
        <p:spPr>
          <a:xfrm>
            <a:off x="140677" y="3557116"/>
            <a:ext cx="11897248" cy="3175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0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0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000" b="1" u="heavy" dirty="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4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20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LA  COMPRESIÓN  DEL  MOTOR</a:t>
            </a:r>
            <a:br>
              <a:rPr lang="es-CL" sz="20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20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La</a:t>
            </a:r>
            <a:r>
              <a:rPr lang="es-CL" sz="24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a:t>
            </a:r>
            <a:r>
              <a:rPr lang="es-CL"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compresión del motor se refiere a la presión que genera su motor dentro de los cilindros mientras está funcionando. La cantidad de presión que produce el motor y qué tan bien convierte esa presión en trabajo utilizable influyen en la eficiencia y la potencia de su motor.</a:t>
            </a:r>
            <a:br>
              <a:rPr lang="es-CL"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Al hacer una prueba de compresión en un motor de gasolina, es importante abrir completamente la válvula reguladora para permitir que pase una mayor cantidad de aire a los cilindros. Una compresión típica tendrá valores entre 120 y 200 psi.</a:t>
            </a:r>
            <a:br>
              <a:rPr lang="es-CL" sz="4400" u="heavy"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endParaRPr lang="es-CL"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600" u="none" strike="noStrike"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800" dirty="0">
                <a:effectLst/>
                <a:ea typeface="Calibri" panose="020F0502020204030204" pitchFamily="34" charset="0"/>
                <a:cs typeface="Times New Roman" panose="02020603050405020304" pitchFamily="18" charset="0"/>
              </a:rPr>
              <a:t>.</a:t>
            </a:r>
            <a:endParaRPr lang="es-CL" sz="1100" dirty="0">
              <a:effectLst/>
              <a:ea typeface="Calibri" panose="020F0502020204030204" pitchFamily="34" charset="0"/>
              <a:cs typeface="Times New Roman" panose="02020603050405020304" pitchFamily="18" charset="0"/>
            </a:endParaRPr>
          </a:p>
        </p:txBody>
      </p:sp>
      <p:pic>
        <p:nvPicPr>
          <p:cNvPr id="7170" name="Picture 2" descr="Otto - Pedro Peanilla">
            <a:extLst>
              <a:ext uri="{FF2B5EF4-FFF2-40B4-BE49-F238E27FC236}">
                <a16:creationId xmlns:a16="http://schemas.microsoft.com/office/drawing/2014/main" id="{D973F47D-976D-45B6-8126-9F3BA351A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477" y="295115"/>
            <a:ext cx="2190541" cy="3262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edir la relación de compresión del motor | Restaurando un Mini">
            <a:extLst>
              <a:ext uri="{FF2B5EF4-FFF2-40B4-BE49-F238E27FC236}">
                <a16:creationId xmlns:a16="http://schemas.microsoft.com/office/drawing/2014/main" id="{A7A07DFC-3FFE-45FC-9D99-C5460C61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7" y="327094"/>
            <a:ext cx="4876800" cy="297379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lacion de compresion">
            <a:extLst>
              <a:ext uri="{FF2B5EF4-FFF2-40B4-BE49-F238E27FC236}">
                <a16:creationId xmlns:a16="http://schemas.microsoft.com/office/drawing/2014/main" id="{86BF76A0-9185-45D4-9B70-8C4102563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711" y="125604"/>
            <a:ext cx="3883131" cy="32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45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939EC00-1882-49D0-A3B0-917CEB37FE9F}"/>
              </a:ext>
            </a:extLst>
          </p:cNvPr>
          <p:cNvSpPr/>
          <p:nvPr/>
        </p:nvSpPr>
        <p:spPr>
          <a:xfrm>
            <a:off x="90435" y="543844"/>
            <a:ext cx="4561951" cy="6001643"/>
          </a:xfrm>
          <a:prstGeom prst="rect">
            <a:avLst/>
          </a:prstGeom>
          <a:solidFill>
            <a:srgbClr val="FFFF00"/>
          </a:solidFill>
        </p:spPr>
        <p:txBody>
          <a:bodyPr wrap="square">
            <a:spAutoFit/>
          </a:bodyPr>
          <a:lstStyle/>
          <a:p>
            <a:r>
              <a:rPr lang="es-CL" sz="1600" b="1" i="0" dirty="0">
                <a:solidFill>
                  <a:srgbClr val="000000"/>
                </a:solidFill>
                <a:effectLst/>
                <a:latin typeface="Arial Black" panose="020B0A04020102020204" pitchFamily="34" charset="0"/>
              </a:rPr>
              <a:t>Utilizar un </a:t>
            </a:r>
            <a:r>
              <a:rPr lang="es-CL" sz="1600" b="1" i="0" dirty="0" err="1">
                <a:solidFill>
                  <a:srgbClr val="000000"/>
                </a:solidFill>
                <a:effectLst/>
                <a:latin typeface="Arial Black" panose="020B0A04020102020204" pitchFamily="34" charset="0"/>
              </a:rPr>
              <a:t>compresÍmetro</a:t>
            </a:r>
            <a:r>
              <a:rPr lang="es-CL" sz="1600" b="1" i="0" dirty="0">
                <a:solidFill>
                  <a:srgbClr val="000000"/>
                </a:solidFill>
                <a:effectLst/>
                <a:latin typeface="Arial Black" panose="020B0A04020102020204" pitchFamily="34" charset="0"/>
              </a:rPr>
              <a:t> ayudará en el diagnóstico de un cilindro mal sellado en un motor de gasolina o diésel. Haciendo esta prueba básica, puedes saber si un motor tiene problemas severos debido a una pérdida de compresión, ya que esto puede significar una pérdida de potencia y debido a ello, puede que el motor tenga que ser rectificado.</a:t>
            </a:r>
            <a:br>
              <a:rPr lang="es-CL" sz="1600" b="1" i="0" dirty="0">
                <a:solidFill>
                  <a:srgbClr val="000000"/>
                </a:solidFill>
                <a:effectLst/>
                <a:latin typeface="Arial Black" panose="020B0A04020102020204" pitchFamily="34" charset="0"/>
              </a:rPr>
            </a:br>
            <a:r>
              <a:rPr lang="es-CL" sz="1600" b="1" i="0" dirty="0">
                <a:solidFill>
                  <a:srgbClr val="000000"/>
                </a:solidFill>
                <a:effectLst/>
                <a:latin typeface="Arial Black" panose="020B0A04020102020204" pitchFamily="34" charset="0"/>
              </a:rPr>
              <a:t>Hay dos tipos de </a:t>
            </a:r>
            <a:r>
              <a:rPr lang="es-CL" sz="1600" b="1" i="0" dirty="0" err="1">
                <a:solidFill>
                  <a:srgbClr val="000000"/>
                </a:solidFill>
                <a:effectLst/>
                <a:latin typeface="Arial Black" panose="020B0A04020102020204" pitchFamily="34" charset="0"/>
              </a:rPr>
              <a:t>compresÍmetros</a:t>
            </a:r>
            <a:r>
              <a:rPr lang="es-CL" sz="1600" b="1" i="0" dirty="0">
                <a:solidFill>
                  <a:srgbClr val="000000"/>
                </a:solidFill>
                <a:effectLst/>
                <a:latin typeface="Arial Black" panose="020B0A04020102020204" pitchFamily="34" charset="0"/>
              </a:rPr>
              <a:t>, uno consiste en un tornillo roscado que se fija en la apertura de la tapa de la bujía; el otro, es un evaluador de mano que tiene una punta de goma. Este último tipo requiere la ayuda de otra persona para que haga girar el motor a medida que tú sostienes el evaluador en el hoyo de la tapa de la bujía durante la prueba de compresión. Cada una de las herramientas te dará resultados que están muy cerca, pero el primero de los tipos es mucho más preciso en la lectura.</a:t>
            </a:r>
            <a:endParaRPr lang="es-CL" sz="1600" b="1" dirty="0">
              <a:latin typeface="Arial Black" panose="020B0A04020102020204" pitchFamily="34" charset="0"/>
            </a:endParaRPr>
          </a:p>
        </p:txBody>
      </p:sp>
      <p:pic>
        <p:nvPicPr>
          <p:cNvPr id="2052" name="Picture 4" descr="Prueba de compresion al motor - YouTube">
            <a:extLst>
              <a:ext uri="{FF2B5EF4-FFF2-40B4-BE49-F238E27FC236}">
                <a16:creationId xmlns:a16="http://schemas.microsoft.com/office/drawing/2014/main" id="{D22D2232-A104-4F2F-87B4-5BC96D008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386" y="2936900"/>
            <a:ext cx="7345346" cy="37932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O REALIZAR PRUEBA DE COMPRESIÓN Y PARA QUE SIRVE, Diagnóstico Automotriz!  - YouTube">
            <a:extLst>
              <a:ext uri="{FF2B5EF4-FFF2-40B4-BE49-F238E27FC236}">
                <a16:creationId xmlns:a16="http://schemas.microsoft.com/office/drawing/2014/main" id="{59D2C6D1-B9DB-4536-8B92-B7BCD8024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386" y="251208"/>
            <a:ext cx="4692581" cy="26395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UNCIONAMIENTO COMPRESIMETRO O COMPROSOMETRO - YouTube">
            <a:extLst>
              <a:ext uri="{FF2B5EF4-FFF2-40B4-BE49-F238E27FC236}">
                <a16:creationId xmlns:a16="http://schemas.microsoft.com/office/drawing/2014/main" id="{ADE287FE-F541-4FB1-A02E-45409918F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5616" y="322385"/>
            <a:ext cx="2572116" cy="256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07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edición de la Compresión de los Cilindros del Motor: Procedimiento y  Valores">
            <a:extLst>
              <a:ext uri="{FF2B5EF4-FFF2-40B4-BE49-F238E27FC236}">
                <a16:creationId xmlns:a16="http://schemas.microsoft.com/office/drawing/2014/main" id="{E7CC543E-5083-436A-9FF2-2D0B22F69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65" y="411982"/>
            <a:ext cx="11284299" cy="631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86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434DF1C-C8C5-41CE-9E5B-49913DF70F6B}"/>
              </a:ext>
            </a:extLst>
          </p:cNvPr>
          <p:cNvSpPr/>
          <p:nvPr/>
        </p:nvSpPr>
        <p:spPr>
          <a:xfrm>
            <a:off x="241160" y="1245996"/>
            <a:ext cx="11505363" cy="56120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800" b="1" dirty="0">
                <a:solidFill>
                  <a:schemeClr val="tx1"/>
                </a:solidFill>
              </a:rPr>
              <a:t>PRIMERO ;  Si existe una lectura  baja  en un cilindro,  se debe aplicar   por el orificio de la  </a:t>
            </a:r>
            <a:r>
              <a:rPr lang="es-CL" sz="2800" b="1" dirty="0" err="1">
                <a:solidFill>
                  <a:schemeClr val="tx1"/>
                </a:solidFill>
              </a:rPr>
              <a:t>bujia</a:t>
            </a:r>
            <a:r>
              <a:rPr lang="es-CL" sz="2800" b="1" dirty="0">
                <a:solidFill>
                  <a:schemeClr val="tx1"/>
                </a:solidFill>
              </a:rPr>
              <a:t>  una pequeña cantidad de aceite  y luego  tomar nuevamente la medición. Si esta sube  significa  que la perdida  puede ser a causa de un desgaste de anillo, desgaste de cilindros , cilindros  rayados , cilindros  ovalados o inclusive   aceite muy diluido,</a:t>
            </a:r>
            <a:br>
              <a:rPr lang="es-CL" sz="2800" b="1" dirty="0">
                <a:solidFill>
                  <a:schemeClr val="tx1"/>
                </a:solidFill>
              </a:rPr>
            </a:br>
            <a:r>
              <a:rPr lang="es-CL" sz="2800" b="1" dirty="0">
                <a:solidFill>
                  <a:schemeClr val="tx1"/>
                </a:solidFill>
              </a:rPr>
              <a:t>SEGUNDO  ; Si  después de  aplicar la prueba del aceite, la lectura  no sube, entonces es posible  que la pérdida  de compresión se deba aun desgaste  de las zonas de la culata, como por ejemplo, culata torcida, empaquetadura  partida, mal asentado de válvulas.</a:t>
            </a:r>
            <a:br>
              <a:rPr lang="es-CL" sz="2800" b="1" dirty="0">
                <a:solidFill>
                  <a:schemeClr val="tx1"/>
                </a:solidFill>
              </a:rPr>
            </a:br>
            <a:r>
              <a:rPr lang="es-CL" sz="2800" b="1" dirty="0">
                <a:solidFill>
                  <a:schemeClr val="tx1"/>
                </a:solidFill>
              </a:rPr>
              <a:t>TERCERO ; Si existen dos cilindros  vecinos  entre si con baja lectura, esto puede deberse a una rotura de la empaquetadura  o un daño debido a la aplicación de un mal torque  de culata,  </a:t>
            </a:r>
          </a:p>
        </p:txBody>
      </p:sp>
      <p:sp>
        <p:nvSpPr>
          <p:cNvPr id="3" name="Rectángulo 2">
            <a:extLst>
              <a:ext uri="{FF2B5EF4-FFF2-40B4-BE49-F238E27FC236}">
                <a16:creationId xmlns:a16="http://schemas.microsoft.com/office/drawing/2014/main" id="{38305EED-1BA3-4187-A760-D60B9458C5C5}"/>
              </a:ext>
            </a:extLst>
          </p:cNvPr>
          <p:cNvSpPr/>
          <p:nvPr/>
        </p:nvSpPr>
        <p:spPr>
          <a:xfrm>
            <a:off x="331596" y="195943"/>
            <a:ext cx="11404879" cy="9194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b="1" dirty="0">
                <a:solidFill>
                  <a:schemeClr val="tx1"/>
                </a:solidFill>
              </a:rPr>
              <a:t>ANALISIS  DE  LAS  LECTURAS   OBTENIDAS</a:t>
            </a:r>
          </a:p>
        </p:txBody>
      </p:sp>
    </p:spTree>
    <p:extLst>
      <p:ext uri="{BB962C8B-B14F-4D97-AF65-F5344CB8AC3E}">
        <p14:creationId xmlns:p14="http://schemas.microsoft.com/office/powerpoint/2010/main" val="2067790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B3B1296-7F68-40F1-93BF-C1D48F5922FD}"/>
              </a:ext>
            </a:extLst>
          </p:cNvPr>
          <p:cNvSpPr/>
          <p:nvPr/>
        </p:nvSpPr>
        <p:spPr>
          <a:xfrm>
            <a:off x="341644" y="2502040"/>
            <a:ext cx="11575701" cy="40997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4000" b="1" dirty="0">
                <a:solidFill>
                  <a:schemeClr val="tx1"/>
                </a:solidFill>
              </a:rPr>
              <a:t>Al hacer una prueba de compresión en un motor de gasolina, es importante abrir completamente la válvula reguladora para permitir que pase una mayor cantidad de aire a los cilindros. </a:t>
            </a:r>
            <a:br>
              <a:rPr lang="es-CL" sz="4000" b="1" dirty="0">
                <a:solidFill>
                  <a:schemeClr val="tx1"/>
                </a:solidFill>
              </a:rPr>
            </a:br>
            <a:r>
              <a:rPr lang="es-CL" sz="4000" b="1" dirty="0">
                <a:solidFill>
                  <a:schemeClr val="tx1"/>
                </a:solidFill>
              </a:rPr>
              <a:t>Una compresión típica tendrá valores entre 120 y 200 psi.</a:t>
            </a:r>
          </a:p>
        </p:txBody>
      </p:sp>
      <p:pic>
        <p:nvPicPr>
          <p:cNvPr id="10242" name="Picture 2" descr="Parte 1 -Cómo Probar La Compresión Del Motor (1.5L Toyota Tercel)">
            <a:extLst>
              <a:ext uri="{FF2B5EF4-FFF2-40B4-BE49-F238E27FC236}">
                <a16:creationId xmlns:a16="http://schemas.microsoft.com/office/drawing/2014/main" id="{980BC8D8-0BA7-4631-A849-4F483BAB8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39" y="256233"/>
            <a:ext cx="3645877" cy="22153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evrolet Chevy prueba de Compresion, Consumo de Gasolina y Emisiones  Contaminantes - YouTube">
            <a:extLst>
              <a:ext uri="{FF2B5EF4-FFF2-40B4-BE49-F238E27FC236}">
                <a16:creationId xmlns:a16="http://schemas.microsoft.com/office/drawing/2014/main" id="{3FBA69FC-67FB-44F5-8D9E-49A818254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847" y="256232"/>
            <a:ext cx="3956030" cy="221537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OMPRESIMETRO MOTOR GASOLINA 8 PCS: Amazon.es: Bricolaje y herramientas">
            <a:extLst>
              <a:ext uri="{FF2B5EF4-FFF2-40B4-BE49-F238E27FC236}">
                <a16:creationId xmlns:a16="http://schemas.microsoft.com/office/drawing/2014/main" id="{2CBEA23A-F5B5-4C93-AFDD-B6ABDE495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877" y="256232"/>
            <a:ext cx="3474936" cy="219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708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agnóstico de compresión de motores">
            <a:extLst>
              <a:ext uri="{FF2B5EF4-FFF2-40B4-BE49-F238E27FC236}">
                <a16:creationId xmlns:a16="http://schemas.microsoft.com/office/drawing/2014/main" id="{41F9C8A9-AA30-4758-85AF-FAF98DCD1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35" y="49695"/>
            <a:ext cx="11987684" cy="674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113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FAB623-9DD7-4420-B867-50FD0833A74B}"/>
              </a:ext>
            </a:extLst>
          </p:cNvPr>
          <p:cNvSpPr/>
          <p:nvPr/>
        </p:nvSpPr>
        <p:spPr>
          <a:xfrm>
            <a:off x="0" y="261257"/>
            <a:ext cx="11686233" cy="659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0"/>
              </a:spcBef>
              <a:spcAft>
                <a:spcPts val="0"/>
              </a:spcAft>
            </a:pPr>
            <a:endParaRPr lang="es-CL" sz="1400" b="1"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nSpc>
                <a:spcPct val="107000"/>
              </a:lnSpc>
              <a:spcBef>
                <a:spcPts val="3000"/>
              </a:spcBef>
              <a:spcAft>
                <a:spcPts val="0"/>
              </a:spcAft>
            </a:pPr>
            <a:endParaRPr lang="es-CL" sz="1400"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endParaRPr>
          </a:p>
          <a:p>
            <a:pPr>
              <a:lnSpc>
                <a:spcPct val="107000"/>
              </a:lnSpc>
              <a:spcBef>
                <a:spcPts val="3000"/>
              </a:spcBef>
              <a:spcAft>
                <a:spcPts val="0"/>
              </a:spcAft>
            </a:pPr>
            <a:endParaRPr lang="es-CL" sz="1400" b="1"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nSpc>
                <a:spcPct val="107000"/>
              </a:lnSpc>
              <a:spcBef>
                <a:spcPts val="3000"/>
              </a:spcBef>
              <a:spcAft>
                <a:spcPts val="0"/>
              </a:spcAft>
            </a:pPr>
            <a:endParaRPr lang="es-CL" sz="1400"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endParaRPr>
          </a:p>
          <a:p>
            <a:pPr>
              <a:lnSpc>
                <a:spcPct val="107000"/>
              </a:lnSpc>
              <a:spcBef>
                <a:spcPts val="3000"/>
              </a:spcBef>
              <a:spcAft>
                <a:spcPts val="0"/>
              </a:spcAft>
            </a:pPr>
            <a:r>
              <a:rPr lang="es-CL" sz="2400" b="1" u="sng"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t>LA  ESTANQUEIDAD DEL MOTOR </a:t>
            </a:r>
            <a:br>
              <a:rPr lang="es-CL" sz="1600" b="1" dirty="0">
                <a:solidFill>
                  <a:srgbClr val="000000"/>
                </a:solidFill>
                <a:effectLst/>
                <a:latin typeface="Arial Black" panose="020B0A04020102020204" pitchFamily="34" charset="0"/>
                <a:ea typeface="Times New Roman" panose="02020603050405020304" pitchFamily="18" charset="0"/>
                <a:cs typeface="Times New Roman" panose="02020603050405020304" pitchFamily="18" charset="0"/>
              </a:rPr>
            </a:b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La </a:t>
            </a:r>
            <a:r>
              <a:rPr lang="es-CL" sz="1600" b="0"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estanqueidad</a:t>
            </a: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 es una propiedad que se basa en la capacidad para </a:t>
            </a:r>
            <a:r>
              <a:rPr lang="es-CL" sz="1600" b="0"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evitar que entren partículas externas</a:t>
            </a: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 al interior de una pieza, circuito o habitáculo, ya sea agua, aire, polvo u otra substancia. Del mismo modo, la estanqueidad también permite evitar la fuga de cualquier tipo de sustancia líquida o gaseosa del interior de un recipiente.</a:t>
            </a:r>
            <a:b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br>
            <a:r>
              <a:rPr lang="es-CL" sz="16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Por  consiguiente  una condición de estanqueidad  es una </a:t>
            </a:r>
            <a:r>
              <a:rPr lang="es-CL" sz="1600" b="1" u="sng"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cualidad</a:t>
            </a:r>
            <a:r>
              <a:rPr lang="es-CL" sz="16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o situación de lo que está perfectamente cerrado  o </a:t>
            </a:r>
            <a:r>
              <a:rPr lang="es-CL" sz="1600" b="1" dirty="0" err="1">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hermetico</a:t>
            </a:r>
            <a:r>
              <a:rPr lang="es-CL" sz="1600" b="1" dirty="0">
                <a:solidFill>
                  <a:srgbClr val="000000"/>
                </a:solidFill>
                <a:latin typeface="Arial Black" panose="020B0A04020102020204" pitchFamily="34" charset="0"/>
                <a:ea typeface="Times New Roman" panose="02020603050405020304" pitchFamily="18" charset="0"/>
                <a:cs typeface="Arial" panose="020B0604020202020204" pitchFamily="34" charset="0"/>
              </a:rPr>
              <a:t>,</a:t>
            </a:r>
            <a:endParaRPr lang="es-CL" sz="1600" b="1" spc="-4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endParaRPr>
          </a:p>
          <a:p>
            <a:pPr>
              <a:lnSpc>
                <a:spcPct val="107000"/>
              </a:lnSpc>
              <a:spcBef>
                <a:spcPts val="3000"/>
              </a:spcBef>
              <a:spcAft>
                <a:spcPts val="0"/>
              </a:spcAft>
            </a:pPr>
            <a:r>
              <a:rPr lang="es-CL" sz="1600" b="1" spc="-40"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TIPOS DE JUNTAS O EMPAQUETADURAS DE ESTANQUEIDAD</a:t>
            </a:r>
            <a:endParaRPr lang="es-CL" sz="14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ts val="1650"/>
              </a:lnSpc>
              <a:spcAft>
                <a:spcPts val="1500"/>
              </a:spcAft>
            </a:pP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Algunos de los tipos de juntas de estanqueidad más comunes son los siguientes:</a:t>
            </a:r>
            <a:endParaRPr lang="es-CL" sz="1200" dirty="0">
              <a:effectLst/>
              <a:ea typeface="Calibri" panose="020F0502020204030204" pitchFamily="34" charset="0"/>
              <a:cs typeface="Times New Roman" panose="02020603050405020304" pitchFamily="18" charset="0"/>
            </a:endParaRPr>
          </a:p>
          <a:p>
            <a:pPr marL="342900" lvl="0" indent="-342900">
              <a:lnSpc>
                <a:spcPct val="107000"/>
              </a:lnSpc>
              <a:spcBef>
                <a:spcPts val="375"/>
              </a:spcBef>
              <a:spcAft>
                <a:spcPts val="375"/>
              </a:spcAft>
              <a:buSzPts val="1000"/>
              <a:buFont typeface="Symbol" panose="05050102010706020507" pitchFamily="18" charset="2"/>
              <a:buChar char=""/>
              <a:tabLst>
                <a:tab pos="457200" algn="l"/>
              </a:tabLst>
            </a:pP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Planas</a:t>
            </a:r>
            <a:endParaRPr lang="es-CL" sz="12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Bef>
                <a:spcPts val="375"/>
              </a:spcBef>
              <a:spcAft>
                <a:spcPts val="375"/>
              </a:spcAft>
              <a:buSzPts val="1000"/>
              <a:buFont typeface="Symbol" panose="05050102010706020507" pitchFamily="18" charset="2"/>
              <a:buChar char=""/>
              <a:tabLst>
                <a:tab pos="457200" algn="l"/>
              </a:tabLst>
            </a:pPr>
            <a:r>
              <a:rPr lang="es-CL" sz="1600" b="1" u="sng" dirty="0">
                <a:solidFill>
                  <a:schemeClr val="tx1"/>
                </a:solidFill>
                <a:effectLst/>
                <a:latin typeface="Arial Black" panose="020B0A040201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Tóricas</a:t>
            </a:r>
            <a:endParaRPr lang="es-CL" sz="12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spcBef>
                <a:spcPts val="375"/>
              </a:spcBef>
              <a:spcAft>
                <a:spcPts val="375"/>
              </a:spcAft>
              <a:buSzPts val="1000"/>
              <a:buFont typeface="Symbol" panose="05050102010706020507" pitchFamily="18" charset="2"/>
              <a:buChar char=""/>
              <a:tabLst>
                <a:tab pos="457200" algn="l"/>
              </a:tabLst>
            </a:pP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Flexibles preformadas</a:t>
            </a:r>
            <a:endParaRPr lang="es-CL" sz="12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Bef>
                <a:spcPts val="375"/>
              </a:spcBef>
              <a:spcAft>
                <a:spcPts val="375"/>
              </a:spcAft>
              <a:buSzPts val="1000"/>
              <a:buFont typeface="Symbol" panose="05050102010706020507" pitchFamily="18" charset="2"/>
              <a:buChar char=""/>
              <a:tabLst>
                <a:tab pos="457200" algn="l"/>
              </a:tabLst>
            </a:pP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Con reborde</a:t>
            </a:r>
            <a:endParaRPr lang="es-CL" sz="1200" dirty="0">
              <a:solidFill>
                <a:srgbClr val="333333"/>
              </a:solidFill>
              <a:effectLst/>
              <a:ea typeface="Calibri" panose="020F0502020204030204" pitchFamily="34" charset="0"/>
              <a:cs typeface="Times New Roman" panose="02020603050405020304" pitchFamily="18" charset="0"/>
            </a:endParaRPr>
          </a:p>
          <a:p>
            <a:pPr>
              <a:lnSpc>
                <a:spcPts val="1650"/>
              </a:lnSpc>
              <a:spcAft>
                <a:spcPts val="1500"/>
              </a:spcAft>
            </a:pP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Existe una gran variedad de juntas que permiten soluciones de estanqueidad óptimas para cada parte del vehículo en función del tipo de fluido que contengan (ácidos, lubricantes, disolventes, alcalinos, viscosos, etc.), del tipo de ensamblaje entre las piezas de unión y del material de las mismas.</a:t>
            </a:r>
            <a:b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br>
            <a:r>
              <a:rPr lang="es-CL" sz="1600" b="1" dirty="0" err="1">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Obs</a:t>
            </a:r>
            <a:r>
              <a:rPr lang="es-CL" sz="1600" b="1" dirty="0">
                <a:solidFill>
                  <a:srgbClr val="333333"/>
                </a:solidFill>
                <a:effectLst/>
                <a:latin typeface="Arial Black" panose="020B0A04020102020204" pitchFamily="34" charset="0"/>
                <a:ea typeface="Times New Roman" panose="02020603050405020304" pitchFamily="18" charset="0"/>
                <a:cs typeface="Arial" panose="020B0604020202020204" pitchFamily="34" charset="0"/>
              </a:rPr>
              <a:t> ; </a:t>
            </a:r>
            <a:r>
              <a:rPr lang="es-CL" sz="1600" b="0" dirty="0">
                <a:solidFill>
                  <a:srgbClr val="333333"/>
                </a:solidFill>
                <a:effectLst/>
                <a:latin typeface="Arial Black" panose="020B0A04020102020204" pitchFamily="34" charset="0"/>
                <a:ea typeface="Calibri" panose="020F0502020204030204" pitchFamily="34" charset="0"/>
                <a:cs typeface="Arial" panose="020B0604020202020204" pitchFamily="34" charset="0"/>
              </a:rPr>
              <a:t>Las juntas tóricas son anillos toroidales utilizados para asegurar la </a:t>
            </a:r>
            <a:r>
              <a:rPr lang="es-CL" sz="1600" b="0" dirty="0">
                <a:solidFill>
                  <a:srgbClr val="E1000F"/>
                </a:solidFill>
                <a:effectLst/>
                <a:latin typeface="Arial Black" panose="020B0A04020102020204" pitchFamily="34" charset="0"/>
                <a:ea typeface="Calibri" panose="020F0502020204030204" pitchFamily="34" charset="0"/>
                <a:cs typeface="Arial" panose="020B0604020202020204" pitchFamily="34" charset="0"/>
              </a:rPr>
              <a:t> </a:t>
            </a:r>
            <a:r>
              <a:rPr lang="es-CL" sz="1600" b="0"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estanqueidad </a:t>
            </a:r>
            <a:r>
              <a:rPr lang="es-CL" sz="1600" b="0" dirty="0">
                <a:solidFill>
                  <a:srgbClr val="333333"/>
                </a:solidFill>
                <a:effectLst/>
                <a:latin typeface="Arial Black" panose="020B0A04020102020204" pitchFamily="34" charset="0"/>
                <a:ea typeface="Calibri" panose="020F0502020204030204" pitchFamily="34" charset="0"/>
                <a:cs typeface="Arial" panose="020B0604020202020204" pitchFamily="34" charset="0"/>
              </a:rPr>
              <a:t>de fluidos (gases o líquidos). </a:t>
            </a:r>
            <a:r>
              <a:rPr lang="es-CL" sz="1600" b="1" dirty="0">
                <a:solidFill>
                  <a:srgbClr val="333333"/>
                </a:solidFill>
                <a:effectLst/>
                <a:latin typeface="Arial Black" panose="020B0A04020102020204" pitchFamily="34" charset="0"/>
                <a:ea typeface="Calibri" panose="020F0502020204030204" pitchFamily="34" charset="0"/>
                <a:cs typeface="Arial" panose="020B0604020202020204" pitchFamily="34" charset="0"/>
              </a:rPr>
              <a:t>Aunque las más comunes son las de sección circular, existen juntas de sección cuadrada, sección hueca (</a:t>
            </a:r>
            <a:r>
              <a:rPr lang="es-CL" sz="1600" b="1" dirty="0" err="1">
                <a:solidFill>
                  <a:srgbClr val="333333"/>
                </a:solidFill>
                <a:effectLst/>
                <a:latin typeface="Arial Black" panose="020B0A04020102020204" pitchFamily="34" charset="0"/>
                <a:ea typeface="Calibri" panose="020F0502020204030204" pitchFamily="34" charset="0"/>
                <a:cs typeface="Arial" panose="020B0604020202020204" pitchFamily="34" charset="0"/>
              </a:rPr>
              <a:t>h</a:t>
            </a:r>
            <a:r>
              <a:rPr lang="es-CL" sz="1600" b="1" i="1" dirty="0" err="1">
                <a:solidFill>
                  <a:srgbClr val="333333"/>
                </a:solidFill>
                <a:effectLst/>
                <a:latin typeface="Arial Black" panose="020B0A04020102020204" pitchFamily="34" charset="0"/>
                <a:ea typeface="Calibri" panose="020F0502020204030204" pitchFamily="34" charset="0"/>
                <a:cs typeface="Arial" panose="020B0604020202020204" pitchFamily="34" charset="0"/>
              </a:rPr>
              <a:t>ollow</a:t>
            </a:r>
            <a:r>
              <a:rPr lang="es-CL" sz="1600" b="1" i="1" dirty="0">
                <a:solidFill>
                  <a:srgbClr val="333333"/>
                </a:solidFill>
                <a:effectLst/>
                <a:latin typeface="Arial Black" panose="020B0A04020102020204" pitchFamily="34" charset="0"/>
                <a:ea typeface="Calibri" panose="020F0502020204030204" pitchFamily="34" charset="0"/>
                <a:cs typeface="Arial" panose="020B0604020202020204" pitchFamily="34" charset="0"/>
              </a:rPr>
              <a:t> o-</a:t>
            </a:r>
            <a:r>
              <a:rPr lang="es-CL" sz="1600" b="1" i="1" dirty="0" err="1">
                <a:solidFill>
                  <a:srgbClr val="333333"/>
                </a:solidFill>
                <a:effectLst/>
                <a:latin typeface="Arial Black" panose="020B0A04020102020204" pitchFamily="34" charset="0"/>
                <a:ea typeface="Calibri" panose="020F0502020204030204" pitchFamily="34" charset="0"/>
                <a:cs typeface="Arial" panose="020B0604020202020204" pitchFamily="34" charset="0"/>
              </a:rPr>
              <a:t>rings</a:t>
            </a:r>
            <a:r>
              <a:rPr lang="es-CL" sz="1600" b="1" dirty="0">
                <a:solidFill>
                  <a:srgbClr val="333333"/>
                </a:solidFill>
                <a:effectLst/>
                <a:latin typeface="Arial Black" panose="020B0A04020102020204" pitchFamily="34" charset="0"/>
                <a:ea typeface="Calibri" panose="020F0502020204030204" pitchFamily="34" charset="0"/>
                <a:cs typeface="Arial" panose="020B0604020202020204" pitchFamily="34" charset="0"/>
              </a:rPr>
              <a:t>) o de secciones especiales fabricadas por extrusión y vulcanizado.</a:t>
            </a:r>
            <a:endParaRPr lang="es-CL" sz="1200" dirty="0">
              <a:effectLst/>
              <a:ea typeface="Calibri" panose="020F0502020204030204" pitchFamily="34" charset="0"/>
              <a:cs typeface="Times New Roman" panose="02020603050405020304" pitchFamily="18" charset="0"/>
            </a:endParaRPr>
          </a:p>
          <a:p>
            <a:pPr>
              <a:lnSpc>
                <a:spcPct val="107000"/>
              </a:lnSpc>
              <a:spcBef>
                <a:spcPts val="200"/>
              </a:spcBef>
              <a:spcAft>
                <a:spcPts val="0"/>
              </a:spcAft>
            </a:pPr>
            <a:r>
              <a:rPr lang="es-CL" sz="1600" b="1"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L" sz="14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br>
              <a:rPr lang="es-CL" sz="1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br>
              <a:rPr lang="es-CL" sz="1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br>
              <a:rPr lang="es-CL" sz="24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800" dirty="0">
                <a:effectLst/>
                <a:ea typeface="Calibri" panose="020F0502020204030204" pitchFamily="34" charset="0"/>
                <a:cs typeface="Times New Roman" panose="02020603050405020304" pitchFamily="18" charset="0"/>
              </a:rPr>
              <a:t>.</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29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1D810F6-4D07-4DCF-A686-73A4AC5D7519}"/>
              </a:ext>
            </a:extLst>
          </p:cNvPr>
          <p:cNvSpPr/>
          <p:nvPr/>
        </p:nvSpPr>
        <p:spPr>
          <a:xfrm>
            <a:off x="321546" y="140677"/>
            <a:ext cx="11575701" cy="6521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4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PRESIÓN  HIDRÁULICA</a:t>
            </a:r>
            <a:br>
              <a:rPr lang="es-CL" dirty="0">
                <a:effectLst/>
                <a:latin typeface="Arial Black" panose="020B0A04020102020204" pitchFamily="34" charset="0"/>
                <a:ea typeface="Calibri" panose="020F0502020204030204" pitchFamily="34" charset="0"/>
                <a:cs typeface="Times New Roman" panose="02020603050405020304" pitchFamily="18" charset="0"/>
              </a:rPr>
            </a:br>
            <a:r>
              <a:rPr lang="es-CL"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La </a:t>
            </a: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presión hidráulica es aquella generada mediante la acción de una bomba  hidráulica  que puede ser  del tipo hidrodinámica  o sea de acción  giratoria , como son las bombas de engranaje , rotor o paletas  o una bomba del tipo hidrostática  como son las bombas de  pistón  o  diafragma .</a:t>
            </a:r>
            <a:b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Esta bomba  aplica una fuerza ligera para generar una fuerza mucho mayor.   </a:t>
            </a:r>
          </a:p>
          <a:p>
            <a:pPr>
              <a:lnSpc>
                <a:spcPct val="107000"/>
              </a:lnSpc>
              <a:spcAft>
                <a:spcPts val="800"/>
              </a:spcAft>
            </a:pP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En el caso de una bomba de pistón  es un procedimiento hidráulico, se utiliza un pistón  que  ejerce forman una fuerza que al actuar  sobre  un área determinada, se convierte en una presión . capaz de levantar cualquier objeto, como un auto o una máquina industrial.</a:t>
            </a:r>
            <a:endParaRPr lang="es-CL" sz="11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814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A5F4719-498C-4A54-9977-A0694D8C27EC}"/>
              </a:ext>
            </a:extLst>
          </p:cNvPr>
          <p:cNvSpPr/>
          <p:nvPr/>
        </p:nvSpPr>
        <p:spPr>
          <a:xfrm>
            <a:off x="150725" y="160774"/>
            <a:ext cx="7074039" cy="66972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0"/>
              </a:spcBef>
              <a:spcAft>
                <a:spcPts val="800"/>
              </a:spcAft>
            </a:pPr>
            <a:r>
              <a:rPr lang="es-CL" sz="2800" b="1" spc="-4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Juntas tóricas: tipos y usos</a:t>
            </a:r>
            <a:endParaRPr lang="es-CL" sz="1200" b="1" dirty="0">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Las juntas tóricas varían en dimensión, sección y material. Dependiendo del tipo de estanqueidad (estática o dinámica), del tipo de fluido y de la temperatura de trabajo requerida, se debe seleccionar un tipo de junta u otro. El terrible accidente del </a:t>
            </a:r>
            <a:r>
              <a:rPr lang="es-CL" sz="2000" b="1" u="none" strike="noStrike"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hlinkClick r:id="rId2"/>
              </a:rPr>
              <a:t>transbordador espacial </a:t>
            </a:r>
            <a:r>
              <a:rPr lang="es-CL" sz="2000" b="1" i="1" u="none" strike="noStrike" dirty="0" err="1">
                <a:solidFill>
                  <a:srgbClr val="000000"/>
                </a:solidFill>
                <a:effectLst/>
                <a:latin typeface="Arial Black" panose="020B0A04020102020204" pitchFamily="34" charset="0"/>
                <a:ea typeface="Times New Roman" panose="02020603050405020304" pitchFamily="18" charset="0"/>
                <a:cs typeface="Arial" panose="020B0604020202020204" pitchFamily="34" charset="0"/>
                <a:hlinkClick r:id="rId2"/>
              </a:rPr>
              <a:t>Challenger</a:t>
            </a: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en 1986 demostró la importancia de una correcta selección e instalación de las juntas tóricas. La desintegración completa de la nave se debió al fallo de una </a:t>
            </a:r>
            <a:r>
              <a:rPr lang="es-CL" sz="2000" b="1" u="none" strike="noStrike"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hlinkClick r:id="rId3"/>
              </a:rPr>
              <a:t>junta tórica</a:t>
            </a: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alojada en el </a:t>
            </a:r>
            <a:r>
              <a:rPr lang="es-CL" sz="2000" b="1" u="none" strike="noStrike"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hlinkClick r:id="rId4"/>
              </a:rPr>
              <a:t>cohete acelerador sólido</a:t>
            </a: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derecho.</a:t>
            </a:r>
            <a:endParaRPr lang="es-CL" sz="1200" b="1" dirty="0">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Las dimensiones de las juntas tóricas se determinan por el diámetro interior y el diámetro de sección (espesor) o forma de la sección.</a:t>
            </a:r>
            <a:endParaRPr lang="es-CL" sz="1200" b="1" dirty="0">
              <a:effectLst/>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pic>
        <p:nvPicPr>
          <p:cNvPr id="9218" name="Picture 2" descr="Foto2">
            <a:extLst>
              <a:ext uri="{FF2B5EF4-FFF2-40B4-BE49-F238E27FC236}">
                <a16:creationId xmlns:a16="http://schemas.microsoft.com/office/drawing/2014/main" id="{154BF3CF-B53A-4BA6-88D7-DCAA4A345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7617" y="398377"/>
            <a:ext cx="3487943" cy="2425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2B4A6076-AA0C-413C-ACF5-EDE31159D654}"/>
              </a:ext>
            </a:extLst>
          </p:cNvPr>
          <p:cNvSpPr/>
          <p:nvPr/>
        </p:nvSpPr>
        <p:spPr>
          <a:xfrm>
            <a:off x="7375490" y="2900363"/>
            <a:ext cx="4541855" cy="38621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1500"/>
              </a:spcAft>
            </a:pPr>
            <a:r>
              <a:rPr lang="es-CL" sz="24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Las dimensiones de las juntas tóricas se determinan por el diámetro interior y el diámetro de sección (espesor) o forma de la sección.</a:t>
            </a:r>
            <a:endParaRPr lang="es-CL" sz="1400" b="1"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30179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FD704C-A4BA-438B-BF9C-6C7987F74E2F}"/>
              </a:ext>
            </a:extLst>
          </p:cNvPr>
          <p:cNvSpPr/>
          <p:nvPr/>
        </p:nvSpPr>
        <p:spPr>
          <a:xfrm>
            <a:off x="383575" y="4765901"/>
            <a:ext cx="11605846" cy="20920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CL" sz="3200" b="1" u="sng" dirty="0">
                <a:solidFill>
                  <a:schemeClr val="tx1"/>
                </a:solidFill>
                <a:effectLst/>
                <a:ea typeface="Calibri" panose="020F0502020204030204" pitchFamily="34" charset="0"/>
                <a:cs typeface="Times New Roman" panose="02020603050405020304" pitchFamily="18" charset="0"/>
              </a:rPr>
              <a:t>APOYO  TÉCNICO  -  EL  COMPRESÍMETRO</a:t>
            </a:r>
            <a:br>
              <a:rPr lang="es-CL" sz="3200" dirty="0">
                <a:effectLst/>
                <a:ea typeface="Calibri" panose="020F0502020204030204" pitchFamily="34" charset="0"/>
                <a:cs typeface="Times New Roman" panose="02020603050405020304" pitchFamily="18" charset="0"/>
              </a:rPr>
            </a:br>
            <a:r>
              <a:rPr lang="es-CL" sz="3200" u="sng" dirty="0">
                <a:solidFill>
                  <a:srgbClr val="0563C1"/>
                </a:solidFill>
                <a:effectLst/>
                <a:ea typeface="Calibri" panose="020F0502020204030204" pitchFamily="34" charset="0"/>
                <a:cs typeface="Times New Roman" panose="02020603050405020304" pitchFamily="18" charset="0"/>
                <a:hlinkClick r:id="rId2"/>
              </a:rPr>
              <a:t>https://www.youtube.com/watch?v=7C6kHDZCejw</a:t>
            </a:r>
            <a:br>
              <a:rPr lang="es-CL" sz="3200" dirty="0">
                <a:effectLst/>
                <a:ea typeface="Calibri" panose="020F0502020204030204" pitchFamily="34" charset="0"/>
                <a:cs typeface="Times New Roman" panose="02020603050405020304" pitchFamily="18" charset="0"/>
              </a:rPr>
            </a:br>
            <a:r>
              <a:rPr lang="es-CL" sz="3200" u="sng" dirty="0">
                <a:solidFill>
                  <a:srgbClr val="0563C1"/>
                </a:solidFill>
                <a:effectLst/>
                <a:ea typeface="Calibri" panose="020F0502020204030204" pitchFamily="34" charset="0"/>
                <a:cs typeface="Times New Roman" panose="02020603050405020304" pitchFamily="18" charset="0"/>
                <a:hlinkClick r:id="rId3"/>
              </a:rPr>
              <a:t>https://www.youtube.com/watch?v=OqIwdSE7AAg</a:t>
            </a:r>
            <a:br>
              <a:rPr lang="es-CL" sz="3200" u="sng" dirty="0">
                <a:solidFill>
                  <a:srgbClr val="0563C1"/>
                </a:solidFill>
                <a:effectLst/>
                <a:ea typeface="Calibri" panose="020F0502020204030204" pitchFamily="34" charset="0"/>
                <a:cs typeface="Times New Roman" panose="02020603050405020304" pitchFamily="18" charset="0"/>
              </a:rPr>
            </a:br>
            <a:br>
              <a:rPr lang="es-CL" sz="1100" dirty="0">
                <a:effectLst/>
                <a:ea typeface="Calibri" panose="020F0502020204030204" pitchFamily="34" charset="0"/>
                <a:cs typeface="Times New Roman" panose="02020603050405020304" pitchFamily="18" charset="0"/>
              </a:rPr>
            </a:br>
            <a:r>
              <a:rPr lang="es-CL" sz="1100" dirty="0">
                <a:ea typeface="Calibri" panose="020F0502020204030204" pitchFamily="34" charset="0"/>
                <a:cs typeface="Times New Roman" panose="02020603050405020304" pitchFamily="18" charset="0"/>
              </a:rPr>
              <a:t>https://www.youtube.com/watch?v=SQCF69UHa1o</a:t>
            </a:r>
            <a:br>
              <a:rPr lang="es-CL" sz="1100" dirty="0">
                <a:effectLst/>
                <a:ea typeface="Calibri" panose="020F0502020204030204" pitchFamily="34" charset="0"/>
                <a:cs typeface="Times New Roman" panose="02020603050405020304" pitchFamily="18" charset="0"/>
              </a:rPr>
            </a:br>
            <a:r>
              <a:rPr lang="es-CL" sz="1100" dirty="0">
                <a:effectLst/>
                <a:ea typeface="Calibri" panose="020F0502020204030204" pitchFamily="34" charset="0"/>
                <a:cs typeface="Times New Roman" panose="02020603050405020304" pitchFamily="18" charset="0"/>
              </a:rPr>
              <a:t>https://www.youtube.com/watch?v=SQCF69https://wwwhttps://www.youtube.com/watch?v=SQCF69UHa1o.youtube.com/watch?v=SQCF69UHa1oUHa1o</a:t>
            </a:r>
          </a:p>
        </p:txBody>
      </p:sp>
      <p:pic>
        <p:nvPicPr>
          <p:cNvPr id="11266" name="Picture 2" descr="Transformaciones termodinámicas de los combustibles">
            <a:extLst>
              <a:ext uri="{FF2B5EF4-FFF2-40B4-BE49-F238E27FC236}">
                <a16:creationId xmlns:a16="http://schemas.microsoft.com/office/drawing/2014/main" id="{C65CDD18-1D98-4357-9ADC-D8EF9A914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34" y="420303"/>
            <a:ext cx="3536445" cy="431051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edir la relación de compresión del motor | Restaurando un Mini">
            <a:extLst>
              <a:ext uri="{FF2B5EF4-FFF2-40B4-BE49-F238E27FC236}">
                <a16:creationId xmlns:a16="http://schemas.microsoft.com/office/drawing/2014/main" id="{0FD8F337-D366-43E0-AFAE-8A556198B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567" y="202504"/>
            <a:ext cx="6999854" cy="441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33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D532DC1-CD20-44EB-A3B6-582923CDDC97}"/>
              </a:ext>
            </a:extLst>
          </p:cNvPr>
          <p:cNvSpPr/>
          <p:nvPr/>
        </p:nvSpPr>
        <p:spPr>
          <a:xfrm>
            <a:off x="482321" y="311499"/>
            <a:ext cx="11314444" cy="8139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b="1"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EL   VACUOMETRO </a:t>
            </a:r>
          </a:p>
        </p:txBody>
      </p:sp>
      <p:sp>
        <p:nvSpPr>
          <p:cNvPr id="3" name="Rectángulo 2">
            <a:extLst>
              <a:ext uri="{FF2B5EF4-FFF2-40B4-BE49-F238E27FC236}">
                <a16:creationId xmlns:a16="http://schemas.microsoft.com/office/drawing/2014/main" id="{F872DAD0-A559-4E4E-8646-E1FEE88C6185}"/>
              </a:ext>
            </a:extLst>
          </p:cNvPr>
          <p:cNvSpPr/>
          <p:nvPr/>
        </p:nvSpPr>
        <p:spPr>
          <a:xfrm>
            <a:off x="592852" y="1215852"/>
            <a:ext cx="5576836" cy="54313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CL" sz="2400" b="1" dirty="0">
                <a:solidFill>
                  <a:srgbClr val="0E1318"/>
                </a:solidFill>
                <a:effectLst/>
                <a:latin typeface="Arial" panose="020B0604020202020204" pitchFamily="34" charset="0"/>
                <a:ea typeface="Times New Roman" panose="02020603050405020304" pitchFamily="18" charset="0"/>
              </a:rPr>
              <a:t>El </a:t>
            </a:r>
            <a:r>
              <a:rPr lang="es-CL" sz="2400" b="1" dirty="0">
                <a:solidFill>
                  <a:srgbClr val="000000"/>
                </a:solidFill>
                <a:effectLst/>
                <a:latin typeface="Arial" panose="020B0604020202020204" pitchFamily="34" charset="0"/>
                <a:ea typeface="Times New Roman" panose="02020603050405020304" pitchFamily="18" charset="0"/>
              </a:rPr>
              <a:t>Vacuómetro</a:t>
            </a:r>
            <a:r>
              <a:rPr lang="es-CL" sz="2400" b="1" dirty="0">
                <a:solidFill>
                  <a:srgbClr val="0E1318"/>
                </a:solidFill>
                <a:effectLst/>
                <a:latin typeface="Arial" panose="020B0604020202020204" pitchFamily="34" charset="0"/>
                <a:ea typeface="Times New Roman" panose="02020603050405020304" pitchFamily="18" charset="0"/>
              </a:rPr>
              <a:t> es un instrumento de medición, que mide la presión de vacío. Esta presión es inferior a la presión atmosférica.</a:t>
            </a:r>
            <a:br>
              <a:rPr lang="es-CL" sz="2400" b="1" dirty="0">
                <a:solidFill>
                  <a:srgbClr val="0E1318"/>
                </a:solidFill>
                <a:effectLst/>
                <a:latin typeface="Arial" panose="020B0604020202020204" pitchFamily="34" charset="0"/>
                <a:ea typeface="Times New Roman" panose="02020603050405020304" pitchFamily="18" charset="0"/>
              </a:rPr>
            </a:br>
            <a:r>
              <a:rPr lang="es-CL" sz="2400" b="1" dirty="0">
                <a:solidFill>
                  <a:srgbClr val="0E1318"/>
                </a:solidFill>
                <a:effectLst/>
                <a:latin typeface="Arial" panose="020B0604020202020204" pitchFamily="34" charset="0"/>
                <a:ea typeface="Times New Roman" panose="02020603050405020304" pitchFamily="18" charset="0"/>
              </a:rPr>
              <a:t>Estos medidores de vacío pueden usarse en receptores de bombas de aire o en condensadores de vapor.</a:t>
            </a:r>
            <a:br>
              <a:rPr lang="es-CL" sz="2400" b="1" dirty="0">
                <a:solidFill>
                  <a:srgbClr val="0E1318"/>
                </a:solidFill>
                <a:effectLst/>
                <a:latin typeface="Arial" panose="020B0604020202020204" pitchFamily="34" charset="0"/>
                <a:ea typeface="Times New Roman" panose="02020603050405020304" pitchFamily="18" charset="0"/>
              </a:rPr>
            </a:br>
            <a:r>
              <a:rPr lang="es-CL" sz="2400" b="1" dirty="0">
                <a:solidFill>
                  <a:srgbClr val="0E1318"/>
                </a:solidFill>
                <a:effectLst/>
                <a:latin typeface="Arial" panose="020B0604020202020204" pitchFamily="34" charset="0"/>
                <a:ea typeface="Times New Roman" panose="02020603050405020304" pitchFamily="18" charset="0"/>
              </a:rPr>
              <a:t>La </a:t>
            </a:r>
            <a:r>
              <a:rPr lang="es-CL" sz="2400" b="1" dirty="0">
                <a:solidFill>
                  <a:srgbClr val="000000"/>
                </a:solidFill>
                <a:effectLst/>
                <a:latin typeface="Arial" panose="020B0604020202020204" pitchFamily="34" charset="0"/>
                <a:ea typeface="Times New Roman" panose="02020603050405020304" pitchFamily="18" charset="0"/>
              </a:rPr>
              <a:t>presión de vacío</a:t>
            </a:r>
            <a:r>
              <a:rPr lang="es-CL" sz="2400" b="1" dirty="0">
                <a:solidFill>
                  <a:srgbClr val="0E1318"/>
                </a:solidFill>
                <a:effectLst/>
                <a:latin typeface="Arial" panose="020B0604020202020204" pitchFamily="34" charset="0"/>
                <a:ea typeface="Times New Roman" panose="02020603050405020304" pitchFamily="18" charset="0"/>
              </a:rPr>
              <a:t> es igual a la diferencia de la </a:t>
            </a:r>
            <a:r>
              <a:rPr lang="es-CL" sz="2400" b="1" dirty="0">
                <a:solidFill>
                  <a:srgbClr val="000000"/>
                </a:solidFill>
                <a:effectLst/>
                <a:latin typeface="Arial" panose="020B0604020202020204" pitchFamily="34" charset="0"/>
                <a:ea typeface="Times New Roman" panose="02020603050405020304" pitchFamily="18" charset="0"/>
              </a:rPr>
              <a:t>presión absoluta</a:t>
            </a:r>
            <a:r>
              <a:rPr lang="es-CL" sz="2400" b="1" dirty="0">
                <a:solidFill>
                  <a:srgbClr val="0E1318"/>
                </a:solidFill>
                <a:effectLst/>
                <a:latin typeface="Arial" panose="020B0604020202020204" pitchFamily="34" charset="0"/>
                <a:ea typeface="Times New Roman" panose="02020603050405020304" pitchFamily="18" charset="0"/>
              </a:rPr>
              <a:t> y la </a:t>
            </a:r>
            <a:r>
              <a:rPr lang="es-CL" sz="2400" b="1" dirty="0">
                <a:solidFill>
                  <a:srgbClr val="000000"/>
                </a:solidFill>
                <a:effectLst/>
                <a:latin typeface="Arial" panose="020B0604020202020204" pitchFamily="34" charset="0"/>
                <a:ea typeface="Times New Roman" panose="02020603050405020304" pitchFamily="18" charset="0"/>
              </a:rPr>
              <a:t>presión atmosférica.</a:t>
            </a:r>
            <a:r>
              <a:rPr lang="es-CL" sz="2400" b="1" dirty="0">
                <a:solidFill>
                  <a:srgbClr val="0E1318"/>
                </a:solidFill>
                <a:effectLst/>
                <a:latin typeface="Arial" panose="020B0604020202020204" pitchFamily="34" charset="0"/>
                <a:ea typeface="Times New Roman" panose="02020603050405020304" pitchFamily="18" charset="0"/>
              </a:rPr>
              <a:t> Los signos negativos se suelen omitir al medir la presión de vacío.</a:t>
            </a:r>
            <a:br>
              <a:rPr lang="es-CL" sz="2400" b="1" dirty="0">
                <a:solidFill>
                  <a:srgbClr val="0E1318"/>
                </a:solidFill>
                <a:effectLst/>
                <a:latin typeface="Arial" panose="020B0604020202020204" pitchFamily="34" charset="0"/>
                <a:ea typeface="Times New Roman" panose="02020603050405020304" pitchFamily="18" charset="0"/>
              </a:rPr>
            </a:br>
            <a:r>
              <a:rPr lang="es-CL" sz="2400" b="1" dirty="0">
                <a:solidFill>
                  <a:srgbClr val="0E1318"/>
                </a:solidFill>
                <a:effectLst/>
                <a:latin typeface="Arial" panose="020B0604020202020204" pitchFamily="34" charset="0"/>
                <a:ea typeface="Times New Roman" panose="02020603050405020304" pitchFamily="18" charset="0"/>
              </a:rPr>
              <a:t>Se mide en Pulgadas de mercurio </a:t>
            </a:r>
            <a:br>
              <a:rPr lang="es-CL" sz="2400" b="1" dirty="0">
                <a:solidFill>
                  <a:srgbClr val="0E1318"/>
                </a:solidFill>
                <a:effectLst/>
                <a:latin typeface="Arial" panose="020B0604020202020204" pitchFamily="34" charset="0"/>
                <a:ea typeface="Times New Roman" panose="02020603050405020304" pitchFamily="18" charset="0"/>
              </a:rPr>
            </a:br>
            <a:r>
              <a:rPr lang="es-CL" sz="2400" b="1" dirty="0">
                <a:solidFill>
                  <a:srgbClr val="0E1318"/>
                </a:solidFill>
                <a:effectLst/>
                <a:latin typeface="Arial" panose="020B0604020202020204" pitchFamily="34" charset="0"/>
                <a:ea typeface="Times New Roman" panose="02020603050405020304" pitchFamily="18" charset="0"/>
              </a:rPr>
              <a:t>(  In / Hg ).</a:t>
            </a:r>
            <a:r>
              <a:rPr lang="es-CL" sz="1100" dirty="0">
                <a:effectLst/>
                <a:ea typeface="Calibri" panose="020F0502020204030204" pitchFamily="34" charset="0"/>
                <a:cs typeface="Times New Roman" panose="02020603050405020304" pitchFamily="18" charset="0"/>
              </a:rPr>
              <a:t> </a:t>
            </a:r>
          </a:p>
        </p:txBody>
      </p:sp>
      <p:pic>
        <p:nvPicPr>
          <p:cNvPr id="12290" name="Picture 2" descr="VACUÓMETRO | Qué es, para qué sirve, tipos y como funciona">
            <a:extLst>
              <a:ext uri="{FF2B5EF4-FFF2-40B4-BE49-F238E27FC236}">
                <a16:creationId xmlns:a16="http://schemas.microsoft.com/office/drawing/2014/main" id="{0A08CB56-401F-444F-AE85-DDA043996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487" y="1215852"/>
            <a:ext cx="5431344" cy="543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58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72106D-2E6F-49D3-9990-95BD1309F2A5}"/>
              </a:ext>
            </a:extLst>
          </p:cNvPr>
          <p:cNvSpPr/>
          <p:nvPr/>
        </p:nvSpPr>
        <p:spPr>
          <a:xfrm>
            <a:off x="150725" y="3429000"/>
            <a:ext cx="11836959" cy="33033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Aft>
                <a:spcPts val="0"/>
              </a:spcAft>
            </a:pP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El uso del vacuómetro  permite  detectar ;</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1°  -  Escape  con restricciones  para evacuar los gases.</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2°  -  Admisión  incompleta o débil.</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3°  -  Problemas  con las válvulas.</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4°  -  Problemas  con las empaquetaduras.</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5°  -  Problemas  con los tiempos del encendido.</a:t>
            </a:r>
            <a:b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2800" b="1" kern="1200" dirty="0">
                <a:solidFill>
                  <a:srgbClr val="000000"/>
                </a:solidFill>
                <a:effectLst/>
                <a:latin typeface="-apple-system"/>
                <a:ea typeface="Times New Roman" panose="02020603050405020304" pitchFamily="18" charset="0"/>
                <a:cs typeface="Times New Roman" panose="02020603050405020304" pitchFamily="18" charset="0"/>
              </a:rPr>
              <a:t>6°  -  Fugas  de vacío  y perdida de  estanqueidad.</a:t>
            </a:r>
            <a:endParaRPr lang="es-CL" sz="16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pic>
        <p:nvPicPr>
          <p:cNvPr id="5122" name="Picture 2" descr="Como checar fugas De Vacio con manometro(VACCUM TEST) - YouTube">
            <a:extLst>
              <a:ext uri="{FF2B5EF4-FFF2-40B4-BE49-F238E27FC236}">
                <a16:creationId xmlns:a16="http://schemas.microsoft.com/office/drawing/2014/main" id="{8EA6B196-8AB9-4FE1-83F8-DE1134DEA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6" y="200966"/>
            <a:ext cx="11716378" cy="322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3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077416-8EE0-4BF0-B3DB-96DFBC9FBCCA}"/>
              </a:ext>
            </a:extLst>
          </p:cNvPr>
          <p:cNvSpPr/>
          <p:nvPr/>
        </p:nvSpPr>
        <p:spPr>
          <a:xfrm>
            <a:off x="271305" y="170823"/>
            <a:ext cx="11706330" cy="657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Aft>
                <a:spcPts val="0"/>
              </a:spcAft>
            </a:pPr>
            <a:r>
              <a:rPr lang="es-CL" sz="3600" b="1" kern="1200" dirty="0">
                <a:solidFill>
                  <a:srgbClr val="000000"/>
                </a:solidFill>
                <a:effectLst/>
                <a:latin typeface="-apple-system"/>
                <a:ea typeface="Times New Roman" panose="02020603050405020304" pitchFamily="18" charset="0"/>
                <a:cs typeface="Times New Roman" panose="02020603050405020304" pitchFamily="18" charset="0"/>
              </a:rPr>
              <a:t>El vacuómetro sirve para medir la presión y el vacío en espacios específicos, por lo que encuentra utilidad en distintas ramas. En la vida cotidiana se puede hallar su intervención en el sellado al vacío productos comestibles.</a:t>
            </a:r>
            <a:endParaRPr lang="es-CL" sz="2000" dirty="0">
              <a:effectLst/>
              <a:latin typeface="Times New Roman" panose="02020603050405020304" pitchFamily="18" charset="0"/>
              <a:ea typeface="Times New Roman" panose="02020603050405020304" pitchFamily="18" charset="0"/>
            </a:endParaRPr>
          </a:p>
          <a:p>
            <a:pPr fontAlgn="base">
              <a:spcAft>
                <a:spcPts val="0"/>
              </a:spcAft>
            </a:pPr>
            <a:r>
              <a:rPr lang="es-CL" sz="3600" b="1" kern="1200" dirty="0">
                <a:solidFill>
                  <a:srgbClr val="000000"/>
                </a:solidFill>
                <a:effectLst/>
                <a:latin typeface="-apple-system"/>
                <a:ea typeface="Times New Roman" panose="02020603050405020304" pitchFamily="18" charset="0"/>
                <a:cs typeface="Times New Roman" panose="02020603050405020304" pitchFamily="18" charset="0"/>
              </a:rPr>
              <a:t>En el sector automotor, los vacuómetros son utilizados para detectar posibles escapes de gases en los compresores de los motores. </a:t>
            </a:r>
            <a:br>
              <a:rPr lang="es-CL" sz="3600" b="1" kern="1200" dirty="0">
                <a:solidFill>
                  <a:srgbClr val="000000"/>
                </a:solidFill>
                <a:effectLst/>
                <a:latin typeface="-apple-system"/>
                <a:ea typeface="Times New Roman" panose="02020603050405020304" pitchFamily="18" charset="0"/>
                <a:cs typeface="Times New Roman" panose="02020603050405020304" pitchFamily="18" charset="0"/>
              </a:rPr>
            </a:br>
            <a:r>
              <a:rPr lang="es-CL" sz="3600" b="1" kern="1200" dirty="0">
                <a:solidFill>
                  <a:srgbClr val="000000"/>
                </a:solidFill>
                <a:effectLst/>
                <a:latin typeface="-apple-system"/>
                <a:ea typeface="Times New Roman" panose="02020603050405020304" pitchFamily="18" charset="0"/>
                <a:cs typeface="Times New Roman" panose="02020603050405020304" pitchFamily="18" charset="0"/>
              </a:rPr>
              <a:t>Los talleres mecánicos y de servicios  utilizan los vacuómetros para medir el estado de vacío de los motores y corregir así los desequilibrios en el consumo de gasolina  que producen una reducción en el rendimiento general.</a:t>
            </a:r>
            <a:endParaRPr lang="es-CL" sz="20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es-CL" sz="14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98421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6DFD74B-48E5-43B1-9D32-D6AD1B6D3E6E}"/>
              </a:ext>
            </a:extLst>
          </p:cNvPr>
          <p:cNvPicPr>
            <a:picLocks noChangeAspect="1"/>
          </p:cNvPicPr>
          <p:nvPr/>
        </p:nvPicPr>
        <p:blipFill>
          <a:blip r:embed="rId2"/>
          <a:stretch>
            <a:fillRect/>
          </a:stretch>
        </p:blipFill>
        <p:spPr>
          <a:xfrm>
            <a:off x="429568" y="924448"/>
            <a:ext cx="10328030" cy="5582303"/>
          </a:xfrm>
          <a:prstGeom prst="rect">
            <a:avLst/>
          </a:prstGeom>
        </p:spPr>
      </p:pic>
      <p:sp>
        <p:nvSpPr>
          <p:cNvPr id="2" name="Rectángulo 1">
            <a:extLst>
              <a:ext uri="{FF2B5EF4-FFF2-40B4-BE49-F238E27FC236}">
                <a16:creationId xmlns:a16="http://schemas.microsoft.com/office/drawing/2014/main" id="{7F4AF3B8-E1CB-4D7C-AFF4-F079323DD031}"/>
              </a:ext>
            </a:extLst>
          </p:cNvPr>
          <p:cNvSpPr/>
          <p:nvPr/>
        </p:nvSpPr>
        <p:spPr>
          <a:xfrm>
            <a:off x="271305" y="331596"/>
            <a:ext cx="11696282" cy="59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EL  CRUCE  DE  VÁLVULAS  </a:t>
            </a:r>
          </a:p>
        </p:txBody>
      </p:sp>
      <p:sp>
        <p:nvSpPr>
          <p:cNvPr id="5" name="Rectángulo 4">
            <a:extLst>
              <a:ext uri="{FF2B5EF4-FFF2-40B4-BE49-F238E27FC236}">
                <a16:creationId xmlns:a16="http://schemas.microsoft.com/office/drawing/2014/main" id="{B100E978-3210-4B54-AD91-366B0C016B28}"/>
              </a:ext>
            </a:extLst>
          </p:cNvPr>
          <p:cNvSpPr/>
          <p:nvPr/>
        </p:nvSpPr>
        <p:spPr>
          <a:xfrm>
            <a:off x="7686989" y="5074418"/>
            <a:ext cx="4280598" cy="1195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000" b="1" dirty="0">
                <a:solidFill>
                  <a:srgbClr val="C00000"/>
                </a:solidFill>
              </a:rPr>
              <a:t>AAA   =  Avance  Apertura  Admisión </a:t>
            </a:r>
            <a:br>
              <a:rPr lang="es-CL" sz="2000" b="1" dirty="0">
                <a:solidFill>
                  <a:srgbClr val="C00000"/>
                </a:solidFill>
              </a:rPr>
            </a:br>
            <a:r>
              <a:rPr lang="es-CL" sz="2000" b="1" dirty="0">
                <a:solidFill>
                  <a:srgbClr val="C00000"/>
                </a:solidFill>
              </a:rPr>
              <a:t>RCE    =  Retraso  Cierre  Escape</a:t>
            </a:r>
          </a:p>
        </p:txBody>
      </p:sp>
    </p:spTree>
    <p:extLst>
      <p:ext uri="{BB962C8B-B14F-4D97-AF65-F5344CB8AC3E}">
        <p14:creationId xmlns:p14="http://schemas.microsoft.com/office/powerpoint/2010/main" val="1515775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0A543A0-B243-4611-8E67-AF6518C368B9}"/>
              </a:ext>
            </a:extLst>
          </p:cNvPr>
          <p:cNvSpPr/>
          <p:nvPr/>
        </p:nvSpPr>
        <p:spPr>
          <a:xfrm>
            <a:off x="132303" y="4099727"/>
            <a:ext cx="11927394" cy="25372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pPr>
            <a:r>
              <a:rPr lang="es-CL" sz="2600" b="1" kern="1200" dirty="0">
                <a:solidFill>
                  <a:srgbClr val="202124"/>
                </a:solidFill>
                <a:effectLst/>
                <a:latin typeface="Arial Black" panose="020B0A04020102020204" pitchFamily="34" charset="0"/>
                <a:ea typeface="Times New Roman" panose="02020603050405020304" pitchFamily="18" charset="0"/>
                <a:cs typeface="Times New Roman" panose="02020603050405020304" pitchFamily="18" charset="0"/>
              </a:rPr>
              <a:t>Por lo general los vacuómetros vienen provistos de una conexión T, la cual usaremos para intercalar nuestro medidor con el sistema de nuestro automóvil. De esta forma, estaremos tomando vacío directamente de la admisión del vehículo. </a:t>
            </a:r>
            <a:endParaRPr lang="es-CL" sz="1100" dirty="0">
              <a:effectLst/>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pic>
        <p:nvPicPr>
          <p:cNvPr id="20486" name="Picture 6" descr="VACUUM DIAGRAMS">
            <a:extLst>
              <a:ext uri="{FF2B5EF4-FFF2-40B4-BE49-F238E27FC236}">
                <a16:creationId xmlns:a16="http://schemas.microsoft.com/office/drawing/2014/main" id="{31AC7FFB-CBC5-466A-BC9D-DE75448B3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593" y="0"/>
            <a:ext cx="5245239" cy="36470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acuómetro o comprobador de vacío - LeonetServis.es">
            <a:extLst>
              <a:ext uri="{FF2B5EF4-FFF2-40B4-BE49-F238E27FC236}">
                <a16:creationId xmlns:a16="http://schemas.microsoft.com/office/drawing/2014/main" id="{F88042C2-E89D-4BAD-896A-DAD60A63A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495" y="301712"/>
            <a:ext cx="3798015" cy="379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74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28FA792-0E41-40B2-BEDC-990947C31549}"/>
              </a:ext>
            </a:extLst>
          </p:cNvPr>
          <p:cNvSpPr/>
          <p:nvPr/>
        </p:nvSpPr>
        <p:spPr>
          <a:xfrm>
            <a:off x="1145512" y="401934"/>
            <a:ext cx="10430189" cy="522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C00000"/>
                </a:solidFill>
              </a:rPr>
              <a:t>TABLA  DE EQUIVALENCIAS DE UNIDADES  DE MEDICIÓN  </a:t>
            </a:r>
          </a:p>
        </p:txBody>
      </p:sp>
      <p:pic>
        <p:nvPicPr>
          <p:cNvPr id="4098" name="Picture 2" descr="FISCHER lanza un nuevo vacuómetro digital para líquidos y gases">
            <a:extLst>
              <a:ext uri="{FF2B5EF4-FFF2-40B4-BE49-F238E27FC236}">
                <a16:creationId xmlns:a16="http://schemas.microsoft.com/office/drawing/2014/main" id="{141E3591-0E3D-4EA0-B1A1-24EBE6286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37" y="959024"/>
            <a:ext cx="11595798" cy="572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605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8B26546-5AD0-4818-958F-E2FC1D6F147D}"/>
              </a:ext>
            </a:extLst>
          </p:cNvPr>
          <p:cNvSpPr/>
          <p:nvPr/>
        </p:nvSpPr>
        <p:spPr>
          <a:xfrm>
            <a:off x="142351" y="80387"/>
            <a:ext cx="11907297" cy="67776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8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COMPROBACIONES  TÉCNICAS  AL APLICAR EL VACUOMETRO</a:t>
            </a:r>
            <a:b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La conexión del vacuómetro en el motor se debe hacer desde una toma de vacío, por ejemplo desde el sensor MAP, usando una conexión en forma de T  o desde la conexión  desde el múltiple de admisión y el servofreno .</a:t>
            </a:r>
            <a:b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Em ralentí, la lectura debe ser entre 17  y  22  In / Hg , sin oscilaciones  de la aguja indicadora.</a:t>
            </a:r>
            <a:b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2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Al acelerar rápidamente  el motor, la aguja del vacuómetro debe quedar casi en lectura  0 y luego subir rápidamente  a la lectura  inicial  o el ideal a 25  In / Hg</a:t>
            </a:r>
            <a:r>
              <a:rPr lang="es-CL" sz="2800" dirty="0">
                <a:effectLst/>
                <a:ea typeface="Calibri" panose="020F0502020204030204" pitchFamily="34" charset="0"/>
                <a:cs typeface="Times New Roman" panose="02020603050405020304" pitchFamily="18" charset="0"/>
              </a:rPr>
              <a:t>.,</a:t>
            </a:r>
            <a:endParaRPr lang="es-CL"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3105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agnóstico por vacío en ralenti. | Josemaco's Blog">
            <a:extLst>
              <a:ext uri="{FF2B5EF4-FFF2-40B4-BE49-F238E27FC236}">
                <a16:creationId xmlns:a16="http://schemas.microsoft.com/office/drawing/2014/main" id="{27BDB6CC-695D-4726-977C-721AF6ABB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20" y="294711"/>
            <a:ext cx="5210755" cy="62685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mazon.es: vacuometro - Presión y vacío / Test y medición: Industria,  empresas y ciencia">
            <a:extLst>
              <a:ext uri="{FF2B5EF4-FFF2-40B4-BE49-F238E27FC236}">
                <a16:creationId xmlns:a16="http://schemas.microsoft.com/office/drawing/2014/main" id="{1B61C506-C47E-4C63-A4B6-A9CF6B8BB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672" y="2738805"/>
            <a:ext cx="4393808" cy="411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43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D9743C3-FDDC-4E67-8FFF-109590B2091F}"/>
              </a:ext>
            </a:extLst>
          </p:cNvPr>
          <p:cNvSpPr/>
          <p:nvPr/>
        </p:nvSpPr>
        <p:spPr>
          <a:xfrm>
            <a:off x="291402" y="228600"/>
            <a:ext cx="11656088" cy="640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3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PRESIÓN  HIDRÁULICA</a:t>
            </a:r>
            <a:br>
              <a:rPr lang="es-CL" sz="3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br>
              <a:rPr lang="es-CL" sz="3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Unidades de  Medición.</a:t>
            </a:r>
            <a:br>
              <a:rPr lang="es-CL" sz="24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El Pascal (PA) es la principal unidad de medida de presión, que </a:t>
            </a:r>
            <a:r>
              <a:rPr lang="es-CL" sz="2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es la relación de una fuerza (F) ejercida sobre una superficie (A).</a:t>
            </a:r>
            <a:br>
              <a:rPr lang="es-CL" sz="2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Otras unidades de medida de presión son </a:t>
            </a:r>
            <a:r>
              <a:rPr lang="es-CL" sz="2800" b="1" dirty="0">
                <a:solidFill>
                  <a:schemeClr val="tx1"/>
                </a:solidFill>
                <a:latin typeface="Arial Black" panose="020B0A04020102020204" pitchFamily="34" charset="0"/>
                <a:ea typeface="Calibri" panose="020F0502020204030204" pitchFamily="34" charset="0"/>
                <a:cs typeface="Arial" panose="020B0604020202020204" pitchFamily="34" charset="0"/>
              </a:rPr>
              <a:t>;</a:t>
            </a:r>
          </a:p>
          <a:p>
            <a:pPr>
              <a:lnSpc>
                <a:spcPct val="107000"/>
              </a:lnSpc>
              <a:spcAft>
                <a:spcPts val="800"/>
              </a:spcAft>
            </a:pPr>
            <a:r>
              <a:rPr lang="es-CL" sz="2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Newton/m2 (N/m2)</a:t>
            </a:r>
            <a:br>
              <a:rPr lang="es-CL" sz="2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N         = Newton</a:t>
            </a:r>
            <a:b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PSI      = Libras por pulgada cuadrada</a:t>
            </a:r>
            <a:b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IN/HG  </a:t>
            </a:r>
            <a:r>
              <a:rPr lang="es-CL" sz="2800" b="1" dirty="0">
                <a:solidFill>
                  <a:schemeClr val="tx1"/>
                </a:solidFill>
                <a:latin typeface="Arial Black" panose="020B0A04020102020204" pitchFamily="34" charset="0"/>
                <a:ea typeface="Calibri" panose="020F0502020204030204" pitchFamily="34" charset="0"/>
                <a:cs typeface="Arial" panose="020B0604020202020204" pitchFamily="34" charset="0"/>
              </a:rPr>
              <a:t>=</a:t>
            </a: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 Pulgada columna de mercurio</a:t>
            </a:r>
            <a:b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b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Bar</a:t>
            </a:r>
            <a:r>
              <a:rPr lang="es-CL" sz="2800" b="1" dirty="0">
                <a:solidFill>
                  <a:schemeClr val="tx1"/>
                </a:solidFill>
                <a:latin typeface="Arial Black" panose="020B0A04020102020204" pitchFamily="34" charset="0"/>
                <a:ea typeface="Calibri" panose="020F0502020204030204" pitchFamily="34" charset="0"/>
                <a:cs typeface="Arial" panose="020B0604020202020204" pitchFamily="34" charset="0"/>
              </a:rPr>
              <a:t>      = </a:t>
            </a:r>
            <a:r>
              <a:rPr lang="es-CL" sz="2800" b="1" dirty="0">
                <a:solidFill>
                  <a:schemeClr val="tx1"/>
                </a:solidFill>
                <a:effectLst/>
                <a:latin typeface="Arial Black" panose="020B0A04020102020204" pitchFamily="34" charset="0"/>
                <a:ea typeface="Calibri" panose="020F0502020204030204" pitchFamily="34" charset="0"/>
                <a:cs typeface="Arial" panose="020B0604020202020204" pitchFamily="34" charset="0"/>
              </a:rPr>
              <a:t>Kg / Centímetro 2</a:t>
            </a:r>
            <a:endParaRPr lang="es-CL" sz="2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s-CL" sz="2000" dirty="0">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121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mado Valdiviezo Arellano - ppt video online descargar">
            <a:extLst>
              <a:ext uri="{FF2B5EF4-FFF2-40B4-BE49-F238E27FC236}">
                <a16:creationId xmlns:a16="http://schemas.microsoft.com/office/drawing/2014/main" id="{23AE2520-E2CB-4CAB-9CA2-21409773E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11" y="172077"/>
            <a:ext cx="11284300" cy="651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5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mado Valdiviezo Arellano - ppt video online descargar">
            <a:extLst>
              <a:ext uri="{FF2B5EF4-FFF2-40B4-BE49-F238E27FC236}">
                <a16:creationId xmlns:a16="http://schemas.microsoft.com/office/drawing/2014/main" id="{7A26B7AE-C26B-4E4E-9C91-528C9554E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81" y="170823"/>
            <a:ext cx="11064124" cy="657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89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mado Valdiviezo Arellano - ppt video online descargar">
            <a:extLst>
              <a:ext uri="{FF2B5EF4-FFF2-40B4-BE49-F238E27FC236}">
                <a16:creationId xmlns:a16="http://schemas.microsoft.com/office/drawing/2014/main" id="{D8BF70BE-6948-490B-A770-E12D981F9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67" y="364776"/>
            <a:ext cx="10451175" cy="602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760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mado Valdiviezo Arellano - ppt video online descargar">
            <a:extLst>
              <a:ext uri="{FF2B5EF4-FFF2-40B4-BE49-F238E27FC236}">
                <a16:creationId xmlns:a16="http://schemas.microsoft.com/office/drawing/2014/main" id="{8729FBDD-CEFB-4C31-A1F7-5E4FBCB56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87" y="334631"/>
            <a:ext cx="11305284" cy="624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49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mado Valdiviezo Arellano - ppt video online descargar">
            <a:extLst>
              <a:ext uri="{FF2B5EF4-FFF2-40B4-BE49-F238E27FC236}">
                <a16:creationId xmlns:a16="http://schemas.microsoft.com/office/drawing/2014/main" id="{58D5827E-28DE-4C21-94B9-1514A506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77" y="294436"/>
            <a:ext cx="11013882" cy="642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76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4241BA-13D7-4F8C-A32B-BB4D51A00A5E}"/>
              </a:ext>
            </a:extLst>
          </p:cNvPr>
          <p:cNvSpPr/>
          <p:nvPr/>
        </p:nvSpPr>
        <p:spPr>
          <a:xfrm>
            <a:off x="361739" y="519112"/>
            <a:ext cx="11565653" cy="58197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CL" sz="4000" b="1" u="heavy" kern="1200" dirty="0">
                <a:solidFill>
                  <a:srgbClr val="000000"/>
                </a:solidFill>
                <a:effectLst/>
                <a:ea typeface="Times New Roman" panose="02020603050405020304" pitchFamily="18" charset="0"/>
                <a:cs typeface="Times New Roman" panose="02020603050405020304" pitchFamily="18" charset="0"/>
              </a:rPr>
              <a:t>APOYO  TÉCNICO  -  EL  VACUOMETRO </a:t>
            </a:r>
            <a:br>
              <a:rPr lang="es-CL" sz="4000" b="1" u="heavy" kern="1200" dirty="0">
                <a:solidFill>
                  <a:srgbClr val="000000"/>
                </a:solidFill>
                <a:effectLst/>
                <a:ea typeface="Times New Roman" panose="02020603050405020304" pitchFamily="18" charset="0"/>
                <a:cs typeface="Times New Roman" panose="02020603050405020304" pitchFamily="18" charset="0"/>
              </a:rPr>
            </a:br>
            <a:endParaRPr lang="es-CL" dirty="0">
              <a:effectLst/>
              <a:latin typeface="Times New Roman" panose="02020603050405020304" pitchFamily="18" charset="0"/>
              <a:ea typeface="Times New Roman" panose="02020603050405020304" pitchFamily="18" charset="0"/>
            </a:endParaRPr>
          </a:p>
          <a:p>
            <a:pPr>
              <a:spcAft>
                <a:spcPts val="0"/>
              </a:spcAft>
            </a:pPr>
            <a:r>
              <a:rPr lang="es-CL" sz="4000" b="1" u="sng" kern="1200" dirty="0">
                <a:solidFill>
                  <a:srgbClr val="000000"/>
                </a:solidFill>
                <a:effectLst/>
                <a:ea typeface="Times New Roman" panose="02020603050405020304" pitchFamily="18" charset="0"/>
                <a:cs typeface="Times New Roman" panose="02020603050405020304" pitchFamily="18" charset="0"/>
                <a:hlinkClick r:id="rId2"/>
              </a:rPr>
              <a:t>https://www.youtube.com/watch?v=UMAwingubxQ</a:t>
            </a:r>
            <a:endParaRPr lang="es-CL" dirty="0">
              <a:effectLst/>
              <a:latin typeface="Times New Roman" panose="02020603050405020304" pitchFamily="18" charset="0"/>
              <a:ea typeface="Times New Roman" panose="02020603050405020304" pitchFamily="18" charset="0"/>
            </a:endParaRPr>
          </a:p>
          <a:p>
            <a:pPr>
              <a:spcAft>
                <a:spcPts val="0"/>
              </a:spcAft>
            </a:pPr>
            <a:r>
              <a:rPr lang="es-CL" sz="4000" kern="1200" dirty="0">
                <a:solidFill>
                  <a:srgbClr val="000000"/>
                </a:solidFill>
                <a:effectLst/>
                <a:ea typeface="Times New Roman" panose="02020603050405020304" pitchFamily="18" charset="0"/>
                <a:cs typeface="Times New Roman" panose="02020603050405020304" pitchFamily="18" charset="0"/>
              </a:rPr>
              <a:t> </a:t>
            </a:r>
            <a:endParaRPr lang="es-CL" dirty="0">
              <a:effectLst/>
              <a:latin typeface="Times New Roman" panose="02020603050405020304" pitchFamily="18" charset="0"/>
              <a:ea typeface="Times New Roman" panose="02020603050405020304" pitchFamily="18" charset="0"/>
            </a:endParaRPr>
          </a:p>
          <a:p>
            <a:pPr>
              <a:spcAft>
                <a:spcPts val="0"/>
              </a:spcAft>
            </a:pPr>
            <a:r>
              <a:rPr lang="es-CL" sz="1200" dirty="0">
                <a:effectLst/>
                <a:latin typeface="Times New Roman" panose="02020603050405020304" pitchFamily="18" charset="0"/>
                <a:ea typeface="Times New Roman" panose="02020603050405020304" pitchFamily="18" charset="0"/>
              </a:rPr>
              <a:t> </a:t>
            </a:r>
            <a:endParaRPr lang="es-CL"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s-CL" sz="32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hlinkClick r:id="rId3"/>
              </a:rPr>
              <a:t>https://www.youtube.com/watch?v=NNJPt-wiOEQ</a:t>
            </a:r>
            <a:br>
              <a:rPr lang="es-CL" sz="32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br>
              <a:rPr lang="es-CL" sz="32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2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hlinkClick r:id="rId4"/>
              </a:rPr>
              <a:t>https://www.youtube.com/watch?v=ozXNEqkpxeE</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3200" b="1" u="heavy"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800" dirty="0">
                <a:effectLst/>
                <a:ea typeface="Calibri" panose="020F0502020204030204" pitchFamily="34" charset="0"/>
                <a:cs typeface="Times New Roman" panose="02020603050405020304" pitchFamily="18" charset="0"/>
              </a:rPr>
              <a:t>.</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979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644A0C-BD53-4BB7-845F-B638F881D864}"/>
              </a:ext>
            </a:extLst>
          </p:cNvPr>
          <p:cNvSpPr/>
          <p:nvPr/>
        </p:nvSpPr>
        <p:spPr>
          <a:xfrm>
            <a:off x="194270" y="552659"/>
            <a:ext cx="11803462" cy="61998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3600" b="1" dirty="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El  analizador de gases  de escape es un instrumento destinado a medir  los gases de escape  para entregar las lecturas de; </a:t>
            </a: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HC    ( Hidrocarburos  en  combustión )</a:t>
            </a: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CO    (  Monóxido  de carbono ) </a:t>
            </a:r>
            <a:b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3600" b="1" dirty="0" err="1">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NOx</a:t>
            </a: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 </a:t>
            </a:r>
            <a:r>
              <a:rPr lang="es-CL" sz="3600" b="1" dirty="0" err="1">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Oxidos</a:t>
            </a: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nitrosos) </a:t>
            </a:r>
            <a:r>
              <a:rPr lang="es-CL" sz="3600" b="1"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a:t>
            </a: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productos del proceso de combustión que se realiza en el interior del motor de combustión interna  durante el tiempo de Explosión o Trabajo.</a:t>
            </a:r>
            <a:br>
              <a:rPr lang="es-CL" sz="3200" b="1" dirty="0">
                <a:effectLst/>
                <a:latin typeface="Arial Black" panose="020B0A04020102020204" pitchFamily="34" charset="0"/>
                <a:ea typeface="Calibri" panose="020F0502020204030204" pitchFamily="34" charset="0"/>
                <a:cs typeface="Times New Roman" panose="02020603050405020304" pitchFamily="18" charset="0"/>
              </a:rPr>
            </a:br>
            <a:endParaRPr lang="es-CL" sz="16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2000" dirty="0">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54A976C4-D723-4550-991F-862F642EECDB}"/>
              </a:ext>
            </a:extLst>
          </p:cNvPr>
          <p:cNvSpPr/>
          <p:nvPr/>
        </p:nvSpPr>
        <p:spPr>
          <a:xfrm>
            <a:off x="194268" y="105508"/>
            <a:ext cx="11803463" cy="11505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ln w="22225">
                  <a:solidFill>
                    <a:schemeClr val="accent2"/>
                  </a:solidFill>
                  <a:prstDash val="solid"/>
                </a:ln>
                <a:solidFill>
                  <a:srgbClr val="FF0000"/>
                </a:solidFill>
              </a:rPr>
              <a:t>EL  ANALIZADOR  DE  GASES</a:t>
            </a:r>
          </a:p>
        </p:txBody>
      </p:sp>
    </p:spTree>
    <p:extLst>
      <p:ext uri="{BB962C8B-B14F-4D97-AF65-F5344CB8AC3E}">
        <p14:creationId xmlns:p14="http://schemas.microsoft.com/office/powerpoint/2010/main" val="346932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20V motores de escape de gas Analizador de los analizadores de cola para  vehículos - comprar a precios bajos en la tienda en línea Joom">
            <a:extLst>
              <a:ext uri="{FF2B5EF4-FFF2-40B4-BE49-F238E27FC236}">
                <a16:creationId xmlns:a16="http://schemas.microsoft.com/office/drawing/2014/main" id="{A81191D1-E169-451B-AD8F-E12BE0571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2" y="251209"/>
            <a:ext cx="5435320" cy="5933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álisis de Gases del Motor de un Vehículo a través de Pruebas Estáticas y  Dinámicas">
            <a:extLst>
              <a:ext uri="{FF2B5EF4-FFF2-40B4-BE49-F238E27FC236}">
                <a16:creationId xmlns:a16="http://schemas.microsoft.com/office/drawing/2014/main" id="{FB483339-B656-48F5-927A-7CDCA11E1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40068"/>
            <a:ext cx="5219419" cy="309232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 medición de gases en la itv - Blog Applus ITV">
            <a:extLst>
              <a:ext uri="{FF2B5EF4-FFF2-40B4-BE49-F238E27FC236}">
                <a16:creationId xmlns:a16="http://schemas.microsoft.com/office/drawing/2014/main" id="{E8D3AD69-17F1-43B4-A3F8-25FAE0CCA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51209"/>
            <a:ext cx="2575727" cy="343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74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F5EE7D4-6D7C-4E31-A6DB-89EA7CCFBC0E}"/>
              </a:ext>
            </a:extLst>
          </p:cNvPr>
          <p:cNvSpPr/>
          <p:nvPr/>
        </p:nvSpPr>
        <p:spPr>
          <a:xfrm>
            <a:off x="231113" y="80388"/>
            <a:ext cx="11575700" cy="24517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2200" b="1" u="sng"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FUNCIONAMIENTO</a:t>
            </a:r>
            <a:br>
              <a:rPr lang="es-CL" sz="2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r>
              <a:rPr lang="es-CL" sz="20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En estos instrumentos se produce la combustión, sobre un alambre incandescente, de los componentes de los </a:t>
            </a:r>
            <a:r>
              <a:rPr lang="es-CL" sz="2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gases de escape que pueden quemarse aún, es decir monóxido de carbono e hidrocarburos. ... En este caso especial se provoca la reacción química entre el NO contenido en el gas que se analiza y el ozono (O3)</a:t>
            </a:r>
            <a:br>
              <a:rPr lang="es-CL" sz="44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L" sz="2000" dirty="0">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39B38F1D-8F88-4F77-9BC2-29711125FD19}"/>
              </a:ext>
            </a:extLst>
          </p:cNvPr>
          <p:cNvSpPr/>
          <p:nvPr/>
        </p:nvSpPr>
        <p:spPr>
          <a:xfrm>
            <a:off x="231113" y="2642716"/>
            <a:ext cx="11575700" cy="20800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0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2000" b="1" u="sng" dirty="0">
              <a:solidFill>
                <a:srgbClr val="202124"/>
              </a:solidFill>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r>
              <a:rPr lang="es-CL" sz="20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PRUEBAS A REALIZAR </a:t>
            </a:r>
            <a:br>
              <a:rPr lang="es-CL" sz="20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r>
              <a:rPr lang="es-CL" sz="2000" b="1" dirty="0">
                <a:solidFill>
                  <a:srgbClr val="000000"/>
                </a:solidFill>
                <a:effectLst/>
                <a:latin typeface="Arial Black" panose="020B0A04020102020204" pitchFamily="34" charset="0"/>
                <a:ea typeface="Calibri" panose="020F0502020204030204" pitchFamily="34" charset="0"/>
                <a:cs typeface="Arial" panose="020B0604020202020204" pitchFamily="34" charset="0"/>
              </a:rPr>
              <a:t>Un analizador de</a:t>
            </a:r>
            <a:r>
              <a:rPr lang="es-CL" sz="2400" b="1" dirty="0">
                <a:solidFill>
                  <a:srgbClr val="000000"/>
                </a:solidFill>
                <a:effectLst/>
                <a:latin typeface="Arial Black" panose="020B0A04020102020204" pitchFamily="34" charset="0"/>
                <a:ea typeface="Calibri" panose="020F0502020204030204" pitchFamily="34" charset="0"/>
                <a:cs typeface="Arial" panose="020B0604020202020204" pitchFamily="34" charset="0"/>
              </a:rPr>
              <a:t> </a:t>
            </a:r>
            <a:r>
              <a:rPr lang="es-CL" sz="20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gases de escape o analizador de CO de escape es un instrumento utilizado para medir, en el escape de un coche, la cantidad de monóxido de carbono y otros gases, causados por una combustión incorrecta. La medida del coeficiente Lambda es la más común</a:t>
            </a:r>
            <a:r>
              <a:rPr lang="es-CL"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a:t>
            </a:r>
            <a:br>
              <a:rPr lang="es-CL" sz="36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br>
            <a:endParaRPr lang="es-CL"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L" sz="36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B5766681-501E-4EA4-A659-4E8C10162A95}"/>
              </a:ext>
            </a:extLst>
          </p:cNvPr>
          <p:cNvSpPr/>
          <p:nvPr/>
        </p:nvSpPr>
        <p:spPr>
          <a:xfrm>
            <a:off x="231113" y="4833256"/>
            <a:ext cx="11575700" cy="19443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200"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endParaRPr lang="es-CL" sz="1200" b="1" dirty="0">
              <a:solidFill>
                <a:srgbClr val="202124"/>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s-CL"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¿Qué porcentaje debe de indicar la prueba de gases?</a:t>
            </a:r>
            <a:endParaRPr lang="es-CL" sz="1100" dirty="0">
              <a:effectLst/>
              <a:ea typeface="Calibri" panose="020F0502020204030204" pitchFamily="34" charset="0"/>
              <a:cs typeface="Times New Roman" panose="02020603050405020304" pitchFamily="18" charset="0"/>
            </a:endParaRPr>
          </a:p>
          <a:p>
            <a:pPr>
              <a:lnSpc>
                <a:spcPct val="107000"/>
              </a:lnSpc>
              <a:spcAft>
                <a:spcPts val="0"/>
              </a:spcAft>
            </a:pPr>
            <a:r>
              <a:rPr lang="es-CL" sz="20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Normalmente el valor correcto está comprendido entre 0,5 y 2 % , siendo la unidad de medida el porcentaje en volumen. CO2 ( Dióxido de Carbono): El dióxido de Carbono es también resultado del proceso de combustión, no es toxico a bajos niveles, es el gas de la soda, el anhidrido carbónico</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2000" b="1" dirty="0">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2000" dirty="0">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2969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5803BC-C438-4736-B50C-1B315C0C352E}"/>
              </a:ext>
            </a:extLst>
          </p:cNvPr>
          <p:cNvSpPr/>
          <p:nvPr/>
        </p:nvSpPr>
        <p:spPr>
          <a:xfrm>
            <a:off x="331596" y="190918"/>
            <a:ext cx="6822830" cy="66670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pPr>
            <a:r>
              <a:rPr lang="es-CL" sz="2400" b="1" dirty="0">
                <a:solidFill>
                  <a:srgbClr val="000000"/>
                </a:solidFill>
                <a:latin typeface="Arial Black" panose="020B0A04020102020204" pitchFamily="34" charset="0"/>
                <a:ea typeface="Times New Roman" panose="02020603050405020304" pitchFamily="18" charset="0"/>
                <a:cs typeface="Arial" panose="020B0604020202020204" pitchFamily="34" charset="0"/>
              </a:rPr>
              <a:t>LOS GASES   QUE </a:t>
            </a:r>
            <a:r>
              <a:rPr lang="es-CL" sz="24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SE MIDEN EN LA REVISIÓN TÉCNICA SON ; </a:t>
            </a:r>
            <a:br>
              <a:rPr lang="es-CL" sz="22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br>
            <a:endParaRPr lang="es-CL" sz="11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Nitrógeno (N2)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Oxígeno (O2)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Agua (H2O)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Dióxido de carbono (CO2)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Monóxido de carbono (CO)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Óxidos nítricos (</a:t>
            </a:r>
            <a:r>
              <a:rPr lang="es-CL" sz="2800" b="1" dirty="0" err="1">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NOx</a:t>
            </a: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3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Dióxido de azufre (SO2) ...</a:t>
            </a:r>
            <a:endParaRPr lang="es-CL" sz="14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Plomo (Pb)</a:t>
            </a:r>
            <a:endParaRPr lang="es-CL" sz="14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400" dirty="0">
                <a:effectLst/>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pic>
        <p:nvPicPr>
          <p:cNvPr id="7170" name="Picture 2" descr="transporTeinforma | Plantas de Revisión Técnica son declaradas como  “Servicio Esencial”">
            <a:extLst>
              <a:ext uri="{FF2B5EF4-FFF2-40B4-BE49-F238E27FC236}">
                <a16:creationId xmlns:a16="http://schemas.microsoft.com/office/drawing/2014/main" id="{2390DA73-33DD-4C96-9892-0C7BB2E21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088" y="507022"/>
            <a:ext cx="4516316" cy="623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0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2FC5DD-0BE5-4A7A-84E7-3977B5625C01}"/>
              </a:ext>
            </a:extLst>
          </p:cNvPr>
          <p:cNvSpPr/>
          <p:nvPr/>
        </p:nvSpPr>
        <p:spPr>
          <a:xfrm>
            <a:off x="130629" y="228600"/>
            <a:ext cx="7385538" cy="640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CL" sz="40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FUERZA</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CL" sz="40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PRESIÓN =</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CL" sz="4000"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SUPERFICIE</a:t>
            </a:r>
            <a:br>
              <a:rPr lang="es-CL" sz="2000" dirty="0">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a16="http://schemas.microsoft.com/office/drawing/2014/main" id="{5216B4F2-0200-4E9C-9C3E-19AC6CA120D0}"/>
              </a:ext>
            </a:extLst>
          </p:cNvPr>
          <p:cNvCxnSpPr/>
          <p:nvPr/>
        </p:nvCxnSpPr>
        <p:spPr>
          <a:xfrm>
            <a:off x="3486778" y="3697793"/>
            <a:ext cx="3466681"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2" descr="Transmisión Hidráulica - 358-maquinas">
            <a:extLst>
              <a:ext uri="{FF2B5EF4-FFF2-40B4-BE49-F238E27FC236}">
                <a16:creationId xmlns:a16="http://schemas.microsoft.com/office/drawing/2014/main" id="{15E1C5FB-7893-47CD-B182-D69E07EE2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167" y="325994"/>
            <a:ext cx="4411226" cy="630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91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51E529B-94CE-4ECE-ADA4-05ECD6590028}"/>
              </a:ext>
            </a:extLst>
          </p:cNvPr>
          <p:cNvSpPr/>
          <p:nvPr/>
        </p:nvSpPr>
        <p:spPr>
          <a:xfrm>
            <a:off x="110532" y="2803490"/>
            <a:ext cx="11897248" cy="3908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pPr>
            <a:r>
              <a:rPr lang="es-CL"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CL"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Qué es una medición estática de gases?</a:t>
            </a:r>
            <a:endParaRPr lang="es-CL" sz="1100" dirty="0">
              <a:effectLst/>
              <a:ea typeface="Calibri" panose="020F0502020204030204" pitchFamily="34" charset="0"/>
              <a:cs typeface="Times New Roman" panose="02020603050405020304" pitchFamily="18" charset="0"/>
            </a:endParaRPr>
          </a:p>
          <a:p>
            <a:pPr>
              <a:lnSpc>
                <a:spcPct val="107000"/>
              </a:lnSpc>
              <a:spcAft>
                <a:spcPts val="0"/>
              </a:spcAft>
            </a:pP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El tiempo de medición es aproximadamente 30 segundos en cada prueba, para asegurarse de que el vehículo esté estable. </a:t>
            </a:r>
            <a:b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b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La medición estática de gases se realizó para cuatro parámetros que son;</a:t>
            </a:r>
          </a:p>
          <a:p>
            <a:pPr>
              <a:lnSpc>
                <a:spcPct val="107000"/>
              </a:lnSpc>
              <a:spcAft>
                <a:spcPts val="0"/>
              </a:spcAft>
            </a:pPr>
            <a:r>
              <a:rPr lang="es-CL" sz="2600" b="1"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1° - </a:t>
            </a: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Hidrocarburos no combustionados HC (ppm)</a:t>
            </a:r>
            <a:b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b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2° -  Monóxido de carbono CO (%V)</a:t>
            </a:r>
            <a:b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b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3° -  </a:t>
            </a:r>
            <a:r>
              <a:rPr lang="es-CL" sz="2600" b="1"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D</a:t>
            </a: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ióxido de carbono CO</a:t>
            </a:r>
            <a:r>
              <a:rPr lang="es-CL" sz="2600" b="1" baseline="-25000"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2</a:t>
            </a: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(%V)</a:t>
            </a:r>
            <a:b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b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4° -  </a:t>
            </a:r>
            <a:r>
              <a:rPr lang="es-CL" sz="2600" b="1" dirty="0">
                <a:solidFill>
                  <a:srgbClr val="202124"/>
                </a:solidFill>
                <a:latin typeface="Arial" panose="020B0604020202020204" pitchFamily="34" charset="0"/>
                <a:ea typeface="Times New Roman" panose="02020603050405020304" pitchFamily="18" charset="0"/>
                <a:cs typeface="Times New Roman" panose="02020603050405020304" pitchFamily="18" charset="0"/>
              </a:rPr>
              <a:t>O</a:t>
            </a: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xígeno O</a:t>
            </a:r>
            <a:r>
              <a:rPr lang="es-CL" sz="2600" b="1" baseline="-25000"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2</a:t>
            </a:r>
            <a:r>
              <a:rPr lang="es-CL" sz="26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(%V).</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pic>
        <p:nvPicPr>
          <p:cNvPr id="8194" name="Picture 2">
            <a:extLst>
              <a:ext uri="{FF2B5EF4-FFF2-40B4-BE49-F238E27FC236}">
                <a16:creationId xmlns:a16="http://schemas.microsoft.com/office/drawing/2014/main" id="{B904FA4B-E9F7-4826-90A2-303520463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2" y="142278"/>
            <a:ext cx="5853582" cy="26612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entro de Diagnóstico Automotor especializado en motocicletas MOTONORTE">
            <a:extLst>
              <a:ext uri="{FF2B5EF4-FFF2-40B4-BE49-F238E27FC236}">
                <a16:creationId xmlns:a16="http://schemas.microsoft.com/office/drawing/2014/main" id="{D4C308B3-CDC8-4C06-9012-C507D822C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525" y="142278"/>
            <a:ext cx="3861916" cy="2661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as averías más frecuentes del filtro anti-partículas">
            <a:extLst>
              <a:ext uri="{FF2B5EF4-FFF2-40B4-BE49-F238E27FC236}">
                <a16:creationId xmlns:a16="http://schemas.microsoft.com/office/drawing/2014/main" id="{CA2B8966-723E-4D36-BBC0-9AB4FE55E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306" y="142278"/>
            <a:ext cx="2339027" cy="266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1846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ecánico De Sexo Femenino De Sondeo Un Sensor En El Tubo De Escape De Un  Coche, Los Niveles De Dióxido De Carbono De Medición Y De Emisión De Humos  Valores De Un">
            <a:extLst>
              <a:ext uri="{FF2B5EF4-FFF2-40B4-BE49-F238E27FC236}">
                <a16:creationId xmlns:a16="http://schemas.microsoft.com/office/drawing/2014/main" id="{7AFC86FE-65A2-4AC2-81AC-7650AF281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1" y="70338"/>
            <a:ext cx="5660753" cy="382339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611912C-3AF1-4253-B482-7488AFC90C16}"/>
              </a:ext>
            </a:extLst>
          </p:cNvPr>
          <p:cNvSpPr/>
          <p:nvPr/>
        </p:nvSpPr>
        <p:spPr>
          <a:xfrm>
            <a:off x="85962" y="4009292"/>
            <a:ext cx="11710804" cy="25924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200"/>
              </a:spcBef>
              <a:spcAft>
                <a:spcPts val="0"/>
              </a:spcAft>
            </a:pPr>
            <a:endParaRPr lang="es-CL" sz="3000" b="1" kern="18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endParaRPr lang="es-CL" sz="3000" b="1" kern="1800" dirty="0">
              <a:solidFill>
                <a:srgbClr val="3A3A3A"/>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r>
              <a:rPr lang="es-CL" sz="3000" b="1" kern="18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Considerar lo siguiente, para el análisis de los gases automotrices;</a:t>
            </a:r>
            <a:br>
              <a:rPr lang="es-CL" sz="3000" b="1" kern="18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br>
            <a:r>
              <a:rPr lang="es-CL"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1. Conocer los gases y sus límites</a:t>
            </a:r>
            <a:br>
              <a:rPr lang="es-CL"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br>
            <a:r>
              <a:rPr lang="es-CL"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2. Motor en funcionamiento correcto</a:t>
            </a:r>
            <a:endParaRPr lang="es-CL"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s-CL" sz="28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3. Equipo adecuado</a:t>
            </a:r>
            <a:endParaRPr lang="es-CL" sz="1100" dirty="0">
              <a:effectLst/>
              <a:ea typeface="Calibri" panose="020F0502020204030204" pitchFamily="34" charset="0"/>
              <a:cs typeface="Times New Roman" panose="02020603050405020304" pitchFamily="18" charset="0"/>
            </a:endParaRPr>
          </a:p>
          <a:p>
            <a:pPr>
              <a:lnSpc>
                <a:spcPct val="107000"/>
              </a:lnSpc>
              <a:spcBef>
                <a:spcPts val="200"/>
              </a:spcBef>
              <a:spcAft>
                <a:spcPts val="0"/>
              </a:spcAft>
            </a:pPr>
            <a:r>
              <a:rPr lang="es-CL" sz="1500" b="1"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L"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0"/>
              </a:spcAft>
            </a:pPr>
            <a:r>
              <a:rPr lang="es-CL" sz="3000" b="1" kern="1800" dirty="0">
                <a:solidFill>
                  <a:srgbClr val="3A3A3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L" sz="1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es-CL" sz="2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pic>
        <p:nvPicPr>
          <p:cNvPr id="10244" name="Picture 4" descr="Analizador portátil de gases de escape de automóviles El mercado gana  impulso debido al aumento de la demanda durante 2021-2030 - Mundo Ciruja">
            <a:extLst>
              <a:ext uri="{FF2B5EF4-FFF2-40B4-BE49-F238E27FC236}">
                <a16:creationId xmlns:a16="http://schemas.microsoft.com/office/drawing/2014/main" id="{D784DF57-9CE6-4A26-8D46-CF963DACBA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59863" y="93888"/>
            <a:ext cx="5763847" cy="382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96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lisis de gases santiago | analisis de gases de escape | medicion de gases  | escapesmendoza">
            <a:extLst>
              <a:ext uri="{FF2B5EF4-FFF2-40B4-BE49-F238E27FC236}">
                <a16:creationId xmlns:a16="http://schemas.microsoft.com/office/drawing/2014/main" id="{1A96A115-E853-40CC-A27A-A2CB205A1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67" y="1608154"/>
            <a:ext cx="6443319" cy="524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6A1AE8C-F35C-4E70-8F46-2A8BE491CD51}"/>
              </a:ext>
            </a:extLst>
          </p:cNvPr>
          <p:cNvSpPr/>
          <p:nvPr/>
        </p:nvSpPr>
        <p:spPr>
          <a:xfrm>
            <a:off x="243515" y="175847"/>
            <a:ext cx="11653733" cy="11706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rgbClr val="C00000"/>
                </a:solidFill>
              </a:rPr>
              <a:t>ANALISIS  DE  MEDICIÓN   DINÁMICA </a:t>
            </a:r>
          </a:p>
          <a:p>
            <a:pPr algn="ctr"/>
            <a:r>
              <a:rPr lang="es-CL" sz="2400" b="1" dirty="0">
                <a:solidFill>
                  <a:srgbClr val="FF0000"/>
                </a:solidFill>
              </a:rPr>
              <a:t>APLICACIÓN DE DINAMÓMETRO  PARA  REALIZAR EL ANALISIS DE GASES DE ESCAPE </a:t>
            </a:r>
          </a:p>
        </p:txBody>
      </p:sp>
      <p:sp>
        <p:nvSpPr>
          <p:cNvPr id="3" name="Flecha: a la derecha 2">
            <a:extLst>
              <a:ext uri="{FF2B5EF4-FFF2-40B4-BE49-F238E27FC236}">
                <a16:creationId xmlns:a16="http://schemas.microsoft.com/office/drawing/2014/main" id="{1A8D1715-63FB-4A23-AF25-905AA2201731}"/>
              </a:ext>
            </a:extLst>
          </p:cNvPr>
          <p:cNvSpPr/>
          <p:nvPr/>
        </p:nvSpPr>
        <p:spPr>
          <a:xfrm rot="1805248">
            <a:off x="472145" y="5812431"/>
            <a:ext cx="1654586" cy="6585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FF0000"/>
              </a:solidFill>
            </a:endParaRPr>
          </a:p>
        </p:txBody>
      </p:sp>
      <p:pic>
        <p:nvPicPr>
          <p:cNvPr id="1028" name="Picture 4" descr="DINAMÓMETRO: El sueño del Banco Propio: Diagnóstico Automotriz">
            <a:extLst>
              <a:ext uri="{FF2B5EF4-FFF2-40B4-BE49-F238E27FC236}">
                <a16:creationId xmlns:a16="http://schemas.microsoft.com/office/drawing/2014/main" id="{4C6388BA-AA10-48E1-A9C2-901DF37A4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153" y="1608153"/>
            <a:ext cx="4831315" cy="507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63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4584FF6-5197-4935-B00C-72E254A2C15D}"/>
              </a:ext>
            </a:extLst>
          </p:cNvPr>
          <p:cNvPicPr>
            <a:picLocks noChangeAspect="1"/>
          </p:cNvPicPr>
          <p:nvPr/>
        </p:nvPicPr>
        <p:blipFill>
          <a:blip r:embed="rId2"/>
          <a:stretch>
            <a:fillRect/>
          </a:stretch>
        </p:blipFill>
        <p:spPr>
          <a:xfrm>
            <a:off x="654816" y="524083"/>
            <a:ext cx="10434411" cy="6168119"/>
          </a:xfrm>
          <a:prstGeom prst="rect">
            <a:avLst/>
          </a:prstGeom>
        </p:spPr>
      </p:pic>
    </p:spTree>
    <p:extLst>
      <p:ext uri="{BB962C8B-B14F-4D97-AF65-F5344CB8AC3E}">
        <p14:creationId xmlns:p14="http://schemas.microsoft.com/office/powerpoint/2010/main" val="4161199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vista Tecnológica - Mantenimiento, reciclaje y renovación de  catalizadores de automóviles">
            <a:extLst>
              <a:ext uri="{FF2B5EF4-FFF2-40B4-BE49-F238E27FC236}">
                <a16:creationId xmlns:a16="http://schemas.microsoft.com/office/drawing/2014/main" id="{E8D76D60-4553-47AD-898E-BF32A85D8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87" y="554072"/>
            <a:ext cx="10957919" cy="30130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dex of /img/revistas/rtft/v11n17">
            <a:extLst>
              <a:ext uri="{FF2B5EF4-FFF2-40B4-BE49-F238E27FC236}">
                <a16:creationId xmlns:a16="http://schemas.microsoft.com/office/drawing/2014/main" id="{35C30CB9-1265-4CCE-B339-E34B70C86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01" y="3567165"/>
            <a:ext cx="10766705" cy="287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73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20AF2BB-E3BC-489E-BB3A-BA6CAA2686F9}"/>
              </a:ext>
            </a:extLst>
          </p:cNvPr>
          <p:cNvSpPr/>
          <p:nvPr/>
        </p:nvSpPr>
        <p:spPr>
          <a:xfrm>
            <a:off x="331596" y="140677"/>
            <a:ext cx="11676184" cy="60648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1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1600" b="1" dirty="0">
              <a:solidFill>
                <a:srgbClr val="202124"/>
              </a:solidFill>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r>
              <a:rPr lang="es-CL" sz="2800" b="1" u="sng" dirty="0">
                <a:solidFill>
                  <a:srgbClr val="202124"/>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Arial" panose="020B0604020202020204" pitchFamily="34" charset="0"/>
              </a:rPr>
              <a:t>APOYO  TÉCNICO  -  EL ANALIZADOR  DE GASES </a:t>
            </a:r>
            <a:br>
              <a:rPr lang="es-CL" sz="2800" b="1" u="sng" dirty="0">
                <a:solidFill>
                  <a:srgbClr val="202124"/>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Arial" panose="020B0604020202020204" pitchFamily="34" charset="0"/>
              </a:rPr>
            </a:br>
            <a:endParaRPr lang="es-CL" sz="2800" u="sng"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2"/>
              </a:rPr>
              <a:t>https://www.youtube.com/watch?v=qspjNe1FldM</a:t>
            </a:r>
            <a:endPar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3"/>
              </a:rPr>
              <a:t>https://www.youtube.com/watch?v=-lanmjnkfpw</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4"/>
              </a:rPr>
              <a:t>https://www.youtube.com/watch?v=Ia7T8g_mI8A</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22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123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BF80452-EFEB-4D99-8FBB-CA35B0282F8A}"/>
              </a:ext>
            </a:extLst>
          </p:cNvPr>
          <p:cNvSpPr/>
          <p:nvPr/>
        </p:nvSpPr>
        <p:spPr>
          <a:xfrm>
            <a:off x="90436" y="90435"/>
            <a:ext cx="11887199" cy="66821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0"/>
              </a:spcAft>
            </a:pPr>
            <a:endParaRPr lang="es-CL" sz="3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0"/>
              </a:spcAft>
            </a:pPr>
            <a:endParaRPr lang="es-CL" sz="3600" b="1" dirty="0">
              <a:solidFill>
                <a:srgbClr val="202124"/>
              </a:solidFill>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0"/>
              </a:spcAft>
            </a:pPr>
            <a:r>
              <a:rPr lang="es-CL" sz="3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Un</a:t>
            </a:r>
            <a:r>
              <a:rPr lang="es-CL" sz="36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s-CL" sz="3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scanner automotriz</a:t>
            </a:r>
            <a: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es un instrumento  que se utiliza para diagnosticar las fallas electrónicas de un </a:t>
            </a:r>
            <a:r>
              <a:rPr lang="es-CL" sz="3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auto</a:t>
            </a:r>
            <a: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específicamente las almacenadas en la computadora o Unidad Central </a:t>
            </a:r>
            <a:r>
              <a:rPr lang="es-CL" sz="3600" dirty="0" err="1">
                <a:solidFill>
                  <a:srgbClr val="202124"/>
                </a:solidFill>
                <a:effectLst/>
                <a:latin typeface="Arial Black" panose="020B0A04020102020204" pitchFamily="34" charset="0"/>
                <a:ea typeface="Calibri" panose="020F0502020204030204" pitchFamily="34" charset="0"/>
                <a:cs typeface="Arial" panose="020B0604020202020204" pitchFamily="34" charset="0"/>
              </a:rPr>
              <a:t>Electronica</a:t>
            </a:r>
            <a: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  ECU  ) del mismo. </a:t>
            </a:r>
            <a:b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Esta última se encarga de regular las </a:t>
            </a:r>
            <a:r>
              <a:rPr lang="es-CL" sz="3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funciones</a:t>
            </a:r>
            <a:r>
              <a:rPr lang="es-CL" sz="3600"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del motor a través de distintos sensores y registra todos los errores con un código.</a:t>
            </a:r>
            <a:endParaRPr lang="es-CL"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100" dirty="0">
                <a:effectLst/>
                <a:ea typeface="Calibri" panose="020F0502020204030204" pitchFamily="34" charset="0"/>
                <a:cs typeface="Times New Roman" panose="02020603050405020304" pitchFamily="18" charset="0"/>
              </a:rPr>
              <a:t> </a:t>
            </a:r>
          </a:p>
        </p:txBody>
      </p:sp>
      <p:sp>
        <p:nvSpPr>
          <p:cNvPr id="3" name="Rectángulo 2">
            <a:extLst>
              <a:ext uri="{FF2B5EF4-FFF2-40B4-BE49-F238E27FC236}">
                <a16:creationId xmlns:a16="http://schemas.microsoft.com/office/drawing/2014/main" id="{10646A06-3A3A-45F2-A405-1473D7AFA208}"/>
              </a:ext>
            </a:extLst>
          </p:cNvPr>
          <p:cNvSpPr/>
          <p:nvPr/>
        </p:nvSpPr>
        <p:spPr>
          <a:xfrm>
            <a:off x="80387" y="90435"/>
            <a:ext cx="11957538" cy="13163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600" b="1" dirty="0">
                <a:ln w="22225">
                  <a:solidFill>
                    <a:schemeClr val="accent2"/>
                  </a:solidFill>
                  <a:prstDash val="solid"/>
                </a:ln>
                <a:solidFill>
                  <a:srgbClr val="FF0000"/>
                </a:solidFill>
              </a:rPr>
              <a:t>EL   SCANNER   AUTOMOTRIZ</a:t>
            </a:r>
          </a:p>
        </p:txBody>
      </p:sp>
    </p:spTree>
    <p:extLst>
      <p:ext uri="{BB962C8B-B14F-4D97-AF65-F5344CB8AC3E}">
        <p14:creationId xmlns:p14="http://schemas.microsoft.com/office/powerpoint/2010/main" val="3548212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FDC7AB9-1106-472C-B76C-A167ED960CFA}"/>
              </a:ext>
            </a:extLst>
          </p:cNvPr>
          <p:cNvSpPr/>
          <p:nvPr/>
        </p:nvSpPr>
        <p:spPr>
          <a:xfrm>
            <a:off x="200967" y="2994409"/>
            <a:ext cx="11736475" cy="3697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600" b="1" u="none" strike="noStrike"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endParaRPr lang="es-CL" sz="1600" b="1" u="sng"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u="sng"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r>
              <a:rPr lang="es-CL" sz="2400" b="1" u="sng"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CONEXIÓN  DEL  SCANNER</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8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Lo primero que debemos hacer es encontrar el conector de diagnóstico que generalmente está ubicado en el lado del conductor, </a:t>
            </a:r>
            <a:r>
              <a:rPr lang="es-CL" sz="3200" b="1" dirty="0">
                <a:solidFill>
                  <a:schemeClr val="tx1"/>
                </a:solidFill>
                <a:effectLst/>
                <a:ea typeface="Calibri" panose="020F0502020204030204" pitchFamily="34" charset="0"/>
                <a:cs typeface="Times New Roman" panose="02020603050405020304" pitchFamily="18" charset="0"/>
              </a:rPr>
              <a:t>se encuentra en la parte baja del tablero. El conector es universal así que debemos conectar una sola entrada al motor que debe estar apagado.</a:t>
            </a:r>
          </a:p>
          <a:p>
            <a:pPr>
              <a:lnSpc>
                <a:spcPct val="107000"/>
              </a:lnSpc>
              <a:spcAft>
                <a:spcPts val="800"/>
              </a:spcAft>
            </a:pPr>
            <a:r>
              <a:rPr lang="es-CL" sz="2800" dirty="0">
                <a:solidFill>
                  <a:schemeClr val="tx1"/>
                </a:solidFill>
                <a:effectLst/>
                <a:latin typeface="Arial Black" panose="020B0A04020102020204" pitchFamily="34" charset="0"/>
                <a:ea typeface="Calibri" panose="020F0502020204030204" pitchFamily="34" charset="0"/>
                <a:cs typeface="Helvetica" panose="020B0604020202020204" pitchFamily="34" charset="0"/>
              </a:rPr>
              <a:t> </a:t>
            </a:r>
            <a:endParaRPr lang="es-CL" sz="28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pic>
        <p:nvPicPr>
          <p:cNvPr id="4" name="Picture 2" descr="Scanner Automotriz todo lo que necesitas saber, y como conectarlo al auto">
            <a:extLst>
              <a:ext uri="{FF2B5EF4-FFF2-40B4-BE49-F238E27FC236}">
                <a16:creationId xmlns:a16="http://schemas.microsoft.com/office/drawing/2014/main" id="{5365C159-E849-4113-9300-D776121B9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58" y="165798"/>
            <a:ext cx="5423598" cy="2847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ra Que Sirve Un Escaner Automotriz - Autoscanner">
            <a:extLst>
              <a:ext uri="{FF2B5EF4-FFF2-40B4-BE49-F238E27FC236}">
                <a16:creationId xmlns:a16="http://schemas.microsoft.com/office/drawing/2014/main" id="{C77EB9FE-518D-4890-A94F-D419962CF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829" y="165798"/>
            <a:ext cx="4986237" cy="282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497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rvicios – PROAUTECH/ES">
            <a:extLst>
              <a:ext uri="{FF2B5EF4-FFF2-40B4-BE49-F238E27FC236}">
                <a16:creationId xmlns:a16="http://schemas.microsoft.com/office/drawing/2014/main" id="{CCEB89D8-9DB0-4263-A694-4F14A3B6B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4" y="130439"/>
            <a:ext cx="4336784" cy="297450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usca asesoría para tu nuevo vehículo! - EntornoInteligente">
            <a:extLst>
              <a:ext uri="{FF2B5EF4-FFF2-40B4-BE49-F238E27FC236}">
                <a16:creationId xmlns:a16="http://schemas.microsoft.com/office/drawing/2014/main" id="{F433FF70-1C03-4739-ABC1-0A3DD5FDC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34" y="3516733"/>
            <a:ext cx="4336785" cy="297450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canner Automotriz y Diagnóstico Electrónico, X Los Lagos | yapo.cl">
            <a:extLst>
              <a:ext uri="{FF2B5EF4-FFF2-40B4-BE49-F238E27FC236}">
                <a16:creationId xmlns:a16="http://schemas.microsoft.com/office/drawing/2014/main" id="{E036A98F-725A-410D-85FB-0C74D8DEE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481" y="183628"/>
            <a:ext cx="4216917" cy="286812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Scanner Automotriz Santiago | MercadoLibre.cl">
            <a:extLst>
              <a:ext uri="{FF2B5EF4-FFF2-40B4-BE49-F238E27FC236}">
                <a16:creationId xmlns:a16="http://schemas.microsoft.com/office/drawing/2014/main" id="{4A1ABCEA-A176-4424-B9CC-71E02E24A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484" y="3429000"/>
            <a:ext cx="4068914" cy="297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644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scáner Automotriz Multimarca LAUNCH CReader 3001 Español Portátil">
            <a:extLst>
              <a:ext uri="{FF2B5EF4-FFF2-40B4-BE49-F238E27FC236}">
                <a16:creationId xmlns:a16="http://schemas.microsoft.com/office/drawing/2014/main" id="{B87767D8-03DD-4A66-BDBB-384A5C246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74" y="160773"/>
            <a:ext cx="6225948" cy="61294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GPS TRACKER TK306 Localizador con Scanner Automotriz ODB2 APP Móvil">
            <a:extLst>
              <a:ext uri="{FF2B5EF4-FFF2-40B4-BE49-F238E27FC236}">
                <a16:creationId xmlns:a16="http://schemas.microsoft.com/office/drawing/2014/main" id="{D0B5A7ED-1981-4BCD-B4F3-45377EC24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738" y="394857"/>
            <a:ext cx="6350558" cy="630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2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XPLICACION Y COMPROBACION DE LAS PARTES DEL MOTOR: COMPROBACION EN LA  CULATA">
            <a:extLst>
              <a:ext uri="{FF2B5EF4-FFF2-40B4-BE49-F238E27FC236}">
                <a16:creationId xmlns:a16="http://schemas.microsoft.com/office/drawing/2014/main" id="{99053D93-3F85-446C-8CE7-F022B09D9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54" y="532563"/>
            <a:ext cx="11414092" cy="4170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C4CC0C8-D615-4E41-BE82-56DE028CEF98}"/>
              </a:ext>
            </a:extLst>
          </p:cNvPr>
          <p:cNvSpPr/>
          <p:nvPr/>
        </p:nvSpPr>
        <p:spPr>
          <a:xfrm>
            <a:off x="160774" y="4923692"/>
            <a:ext cx="11642271" cy="16981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0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000" b="1" dirty="0">
              <a:solidFill>
                <a:srgbClr val="000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0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8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36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Calculando el volumen de una cámara de compresión usando una pipeta  </a:t>
            </a:r>
            <a:r>
              <a:rPr lang="es-CL" sz="3600" b="1" dirty="0" err="1">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milimetrada</a:t>
            </a:r>
            <a:br>
              <a:rPr lang="es-CL" sz="20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br>
              <a:rPr lang="es-CL" sz="2400" b="1"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000" b="1" u="none" strike="noStrike" dirty="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800" dirty="0">
                <a:effectLst/>
                <a:ea typeface="Calibri" panose="020F0502020204030204" pitchFamily="34" charset="0"/>
                <a:cs typeface="Times New Roman" panose="02020603050405020304" pitchFamily="18" charset="0"/>
              </a:rPr>
              <a:t>.,</a:t>
            </a:r>
            <a:endParaRPr lang="es-CL" sz="1100" dirty="0">
              <a:effectLst/>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4F50C5DD-5AAA-45EA-9033-09E3A674EEB5}"/>
              </a:ext>
            </a:extLst>
          </p:cNvPr>
          <p:cNvSpPr/>
          <p:nvPr/>
        </p:nvSpPr>
        <p:spPr>
          <a:xfrm>
            <a:off x="7707086" y="2974312"/>
            <a:ext cx="3969099" cy="137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11116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6BB4D15-9BC7-4179-9268-71D218BC53B8}"/>
              </a:ext>
            </a:extLst>
          </p:cNvPr>
          <p:cNvSpPr/>
          <p:nvPr/>
        </p:nvSpPr>
        <p:spPr>
          <a:xfrm>
            <a:off x="582804" y="361741"/>
            <a:ext cx="11193864" cy="6531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FUNCIONES   DEL   SCANNER   AUTOMOTRIZ </a:t>
            </a:r>
          </a:p>
        </p:txBody>
      </p:sp>
      <p:sp>
        <p:nvSpPr>
          <p:cNvPr id="3" name="Rectángulo 2">
            <a:extLst>
              <a:ext uri="{FF2B5EF4-FFF2-40B4-BE49-F238E27FC236}">
                <a16:creationId xmlns:a16="http://schemas.microsoft.com/office/drawing/2014/main" id="{64086BC4-43A5-41C7-BD6F-558539AF6CCE}"/>
              </a:ext>
            </a:extLst>
          </p:cNvPr>
          <p:cNvSpPr/>
          <p:nvPr/>
        </p:nvSpPr>
        <p:spPr>
          <a:xfrm>
            <a:off x="291402" y="1195754"/>
            <a:ext cx="11317794" cy="54812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200"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2200" dirty="0">
              <a:solidFill>
                <a:srgbClr val="00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r>
              <a:rPr lang="es-CL" sz="2400"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¿Cuáles son las funciones de un</a:t>
            </a:r>
            <a:r>
              <a:rPr lang="es-CL" sz="1200" b="1" dirty="0">
                <a:effectLst/>
                <a:latin typeface="Arial Black" panose="020B0A04020102020204" pitchFamily="34" charset="0"/>
                <a:ea typeface="Calibri" panose="020F0502020204030204" pitchFamily="34" charset="0"/>
                <a:cs typeface="Helvetica" panose="020B0604020202020204" pitchFamily="34" charset="0"/>
              </a:rPr>
              <a:t> </a:t>
            </a:r>
            <a:r>
              <a:rPr lang="es-CL" sz="2400" b="1" dirty="0">
                <a:solidFill>
                  <a:schemeClr val="tx1"/>
                </a:solidFill>
                <a:effectLst/>
                <a:latin typeface="Arial Black" panose="020B0A04020102020204" pitchFamily="34" charset="0"/>
                <a:ea typeface="Calibri" panose="020F0502020204030204" pitchFamily="34" charset="0"/>
                <a:cs typeface="Helvetica" panose="020B0604020202020204" pitchFamily="34" charset="0"/>
              </a:rPr>
              <a:t>Scanner Automotriz?</a:t>
            </a:r>
            <a:br>
              <a:rPr lang="es-CL"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br>
            <a:br>
              <a:rPr lang="es-CL" sz="28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br>
            <a:r>
              <a:rPr lang="es-CL" sz="20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Lo principal que debemos saber es que estos scanner cuentan con diferentes funciones y no todas tienen las mismas, se diferencian por las marcas.</a:t>
            </a:r>
            <a:endParaRPr lang="es-CL" sz="1200" dirty="0">
              <a:effectLst/>
              <a:ea typeface="Calibri" panose="020F0502020204030204" pitchFamily="34" charset="0"/>
              <a:cs typeface="Times New Roman" panose="02020603050405020304" pitchFamily="18" charset="0"/>
            </a:endParaRPr>
          </a:p>
          <a:p>
            <a:pPr>
              <a:lnSpc>
                <a:spcPct val="107000"/>
              </a:lnSpc>
              <a:spcBef>
                <a:spcPts val="1875"/>
              </a:spcBef>
              <a:spcAft>
                <a:spcPts val="1875"/>
              </a:spcAft>
            </a:pPr>
            <a:r>
              <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1°  -   Realizar Auto diagnóstico completo del auto</a:t>
            </a:r>
            <a:endParaRPr lang="es-CL" sz="12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Los scanner tienen la función de detectar todas las unidades de control electrónico que se han instalado en el auto y puede leer los códigos de error en caso de que existan algunas fallas en el auto.</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CL"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261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5F0C166-E531-460A-992C-6277C04DF1F5}"/>
              </a:ext>
            </a:extLst>
          </p:cNvPr>
          <p:cNvSpPr/>
          <p:nvPr/>
        </p:nvSpPr>
        <p:spPr>
          <a:xfrm>
            <a:off x="221064" y="3667649"/>
            <a:ext cx="11766619" cy="30496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just">
              <a:lnSpc>
                <a:spcPct val="107000"/>
              </a:lnSpc>
              <a:spcBef>
                <a:spcPts val="1875"/>
              </a:spcBef>
              <a:spcAft>
                <a:spcPts val="1875"/>
              </a:spcAft>
            </a:pPr>
            <a:r>
              <a:rPr lang="es-CL" sz="20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just">
              <a:lnSpc>
                <a:spcPct val="107000"/>
              </a:lnSpc>
              <a:spcBef>
                <a:spcPts val="1875"/>
              </a:spcBef>
              <a:spcAft>
                <a:spcPts val="1875"/>
              </a:spcAft>
            </a:pPr>
            <a:r>
              <a:rPr lang="es-CL" sz="20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just">
              <a:lnSpc>
                <a:spcPct val="107000"/>
              </a:lnSpc>
              <a:spcBef>
                <a:spcPts val="1875"/>
              </a:spcBef>
              <a:spcAft>
                <a:spcPts val="1875"/>
              </a:spcAft>
            </a:pPr>
            <a:endParaRPr lang="es-CL" sz="20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r>
              <a:rPr lang="es-CL" sz="28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3° - Eliminar códigos de error almacenados</a:t>
            </a:r>
            <a:endParaRPr lang="es-CL" sz="14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s-CL" sz="28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t>Los errores se almacenan cuando existe alguna falla y esta función se encarga de eliminar todos los códigos de error encontrados y otros datos de la información de diagnóstico.</a:t>
            </a:r>
            <a:endParaRPr lang="es-CL" sz="14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48E52A4A-B172-4B6C-8BC6-1D207F23696F}"/>
              </a:ext>
            </a:extLst>
          </p:cNvPr>
          <p:cNvSpPr/>
          <p:nvPr/>
        </p:nvSpPr>
        <p:spPr>
          <a:xfrm>
            <a:off x="221064" y="140677"/>
            <a:ext cx="11766620" cy="34264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just">
              <a:lnSpc>
                <a:spcPct val="107000"/>
              </a:lnSpc>
              <a:spcBef>
                <a:spcPts val="1875"/>
              </a:spcBef>
              <a:spcAft>
                <a:spcPts val="1875"/>
              </a:spcAft>
            </a:pPr>
            <a:endParaRPr lang="es-CL" sz="18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400" b="1" dirty="0">
              <a:solidFill>
                <a:srgbClr val="000000"/>
              </a:solidFill>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r>
              <a:rPr lang="es-CL" sz="2800" b="1" dirty="0">
                <a:solidFill>
                  <a:srgbClr val="000000"/>
                </a:solidFill>
                <a:effectLst/>
                <a:ea typeface="Times New Roman" panose="02020603050405020304" pitchFamily="18" charset="0"/>
                <a:cs typeface="Helvetica" panose="020B0604020202020204" pitchFamily="34" charset="0"/>
              </a:rPr>
              <a:t>2° -Lector de identificación</a:t>
            </a:r>
            <a:endParaRPr lang="es-CL" sz="1600" dirty="0">
              <a:effectLst/>
              <a:ea typeface="Calibri" panose="020F0502020204030204" pitchFamily="34" charset="0"/>
              <a:cs typeface="Times New Roman" panose="02020603050405020304" pitchFamily="18" charset="0"/>
            </a:endParaRPr>
          </a:p>
          <a:p>
            <a:pPr marL="342900" lvl="0" indent="-342900" algn="just">
              <a:lnSpc>
                <a:spcPts val="1950"/>
              </a:lnSpc>
              <a:spcAft>
                <a:spcPts val="800"/>
              </a:spcAft>
              <a:buSzPts val="1000"/>
              <a:buFont typeface="Symbol" panose="05050102010706020507" pitchFamily="18" charset="2"/>
              <a:buChar char=""/>
              <a:tabLst>
                <a:tab pos="457200" algn="l"/>
              </a:tabLst>
            </a:pPr>
            <a:r>
              <a:rPr lang="es-CL" sz="2800" b="1" dirty="0">
                <a:solidFill>
                  <a:srgbClr val="000000"/>
                </a:solidFill>
                <a:effectLst/>
                <a:ea typeface="Times New Roman" panose="02020603050405020304" pitchFamily="18" charset="0"/>
                <a:cs typeface="Helvetica" panose="020B0604020202020204" pitchFamily="34" charset="0"/>
              </a:rPr>
              <a:t>El scanner nos va mostrar la identificación total de la unidad de control; unos ejemplos, el fabricante, el número de partes que tiene el automóvil, la versión o marca del software, etc.</a:t>
            </a:r>
            <a:endParaRPr lang="es-CL" sz="1600" dirty="0">
              <a:effectLst/>
              <a:ea typeface="Calibri" panose="020F0502020204030204" pitchFamily="34" charset="0"/>
              <a:cs typeface="Times New Roman" panose="02020603050405020304" pitchFamily="18" charset="0"/>
            </a:endParaRPr>
          </a:p>
          <a:p>
            <a:pPr marL="342900" lvl="0" indent="-342900" algn="just">
              <a:lnSpc>
                <a:spcPts val="1950"/>
              </a:lnSpc>
              <a:spcAft>
                <a:spcPts val="800"/>
              </a:spcAft>
              <a:buSzPts val="1000"/>
              <a:buFont typeface="Symbol" panose="05050102010706020507" pitchFamily="18" charset="2"/>
              <a:buChar char=""/>
              <a:tabLst>
                <a:tab pos="457200" algn="l"/>
              </a:tabLst>
            </a:pPr>
            <a:r>
              <a:rPr lang="es-CL" sz="2800" b="1" dirty="0">
                <a:solidFill>
                  <a:srgbClr val="000000"/>
                </a:solidFill>
                <a:effectLst/>
                <a:ea typeface="Times New Roman" panose="02020603050405020304" pitchFamily="18" charset="0"/>
                <a:cs typeface="Helvetica" panose="020B0604020202020204" pitchFamily="34" charset="0"/>
              </a:rPr>
              <a:t>La función principal es la de leer los códigos de error (</a:t>
            </a:r>
            <a:r>
              <a:rPr lang="es-CL" sz="2800" b="1" dirty="0" err="1">
                <a:solidFill>
                  <a:srgbClr val="000000"/>
                </a:solidFill>
                <a:effectLst/>
                <a:ea typeface="Times New Roman" panose="02020603050405020304" pitchFamily="18" charset="0"/>
                <a:cs typeface="Helvetica" panose="020B0604020202020204" pitchFamily="34" charset="0"/>
              </a:rPr>
              <a:t>check</a:t>
            </a:r>
            <a:r>
              <a:rPr lang="es-CL" sz="2800" b="1" dirty="0">
                <a:solidFill>
                  <a:srgbClr val="000000"/>
                </a:solidFill>
                <a:effectLst/>
                <a:ea typeface="Times New Roman" panose="02020603050405020304" pitchFamily="18" charset="0"/>
                <a:cs typeface="Helvetica" panose="020B0604020202020204" pitchFamily="34" charset="0"/>
              </a:rPr>
              <a:t> </a:t>
            </a:r>
            <a:r>
              <a:rPr lang="es-CL" sz="2800" b="1" dirty="0" err="1">
                <a:solidFill>
                  <a:srgbClr val="000000"/>
                </a:solidFill>
                <a:effectLst/>
                <a:ea typeface="Times New Roman" panose="02020603050405020304" pitchFamily="18" charset="0"/>
                <a:cs typeface="Helvetica" panose="020B0604020202020204" pitchFamily="34" charset="0"/>
              </a:rPr>
              <a:t>engine</a:t>
            </a:r>
            <a:r>
              <a:rPr lang="es-CL" sz="2800" b="1" dirty="0">
                <a:solidFill>
                  <a:srgbClr val="000000"/>
                </a:solidFill>
                <a:effectLst/>
                <a:ea typeface="Times New Roman" panose="02020603050405020304" pitchFamily="18" charset="0"/>
                <a:cs typeface="Helvetica" panose="020B0604020202020204" pitchFamily="34" charset="0"/>
              </a:rPr>
              <a:t>)</a:t>
            </a:r>
            <a:endParaRPr lang="es-CL" sz="1600" dirty="0">
              <a:effectLst/>
              <a:ea typeface="Calibri" panose="020F0502020204030204" pitchFamily="34" charset="0"/>
              <a:cs typeface="Times New Roman" panose="02020603050405020304" pitchFamily="18" charset="0"/>
            </a:endParaRPr>
          </a:p>
          <a:p>
            <a:pPr marL="342900" lvl="0" indent="-342900" algn="just">
              <a:lnSpc>
                <a:spcPts val="1950"/>
              </a:lnSpc>
              <a:spcAft>
                <a:spcPts val="800"/>
              </a:spcAft>
              <a:buSzPts val="1000"/>
              <a:buFont typeface="Symbol" panose="05050102010706020507" pitchFamily="18" charset="2"/>
              <a:buChar char=""/>
              <a:tabLst>
                <a:tab pos="457200" algn="l"/>
              </a:tabLst>
            </a:pPr>
            <a:r>
              <a:rPr lang="es-CL" sz="2800" b="1" dirty="0">
                <a:solidFill>
                  <a:srgbClr val="000000"/>
                </a:solidFill>
                <a:effectLst/>
                <a:ea typeface="Times New Roman" panose="02020603050405020304" pitchFamily="18" charset="0"/>
                <a:cs typeface="Helvetica" panose="020B0604020202020204" pitchFamily="34" charset="0"/>
              </a:rPr>
              <a:t>Muestra la descripción completa de todos los errores almacenados (un ejemplo, " Falla en Sensor de oxigeno").</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01379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2E59D7E-3841-4895-90E1-B7D9CF0AD405}"/>
              </a:ext>
            </a:extLst>
          </p:cNvPr>
          <p:cNvSpPr/>
          <p:nvPr/>
        </p:nvSpPr>
        <p:spPr>
          <a:xfrm>
            <a:off x="90435" y="0"/>
            <a:ext cx="11887199" cy="31853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Bef>
                <a:spcPts val="1875"/>
              </a:spcBef>
              <a:spcAft>
                <a:spcPts val="1875"/>
              </a:spcAft>
            </a:pPr>
            <a:endParaRPr lang="es-CL" sz="12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1200" b="1" dirty="0">
              <a:solidFill>
                <a:srgbClr val="000000"/>
              </a:solidFill>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400" b="1" dirty="0">
              <a:solidFill>
                <a:srgbClr val="000000"/>
              </a:solidFill>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br>
              <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br>
            <a:br>
              <a:rPr lang="es-CL" sz="24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rPr>
            </a:br>
            <a:r>
              <a:rPr lang="es-CL" sz="3200" dirty="0">
                <a:solidFill>
                  <a:srgbClr val="000000"/>
                </a:solidFill>
                <a:effectLst/>
                <a:latin typeface="Berlin Sans FB" panose="020E0602020502020306" pitchFamily="34" charset="0"/>
                <a:ea typeface="Times New Roman" panose="02020603050405020304" pitchFamily="18" charset="0"/>
                <a:cs typeface="Helvetica" panose="020B0604020202020204" pitchFamily="34" charset="0"/>
              </a:rPr>
              <a:t>4° - Prueba de Actuadores</a:t>
            </a:r>
            <a:endParaRPr lang="es-CL" sz="2800" dirty="0">
              <a:effectLst/>
              <a:latin typeface="Berlin Sans FB" panose="020E0602020502020306" pitchFamily="34" charset="0"/>
              <a:ea typeface="Calibri" panose="020F0502020204030204" pitchFamily="34" charset="0"/>
              <a:cs typeface="Times New Roman" panose="02020603050405020304" pitchFamily="18" charset="0"/>
            </a:endParaRPr>
          </a:p>
          <a:p>
            <a:pPr marL="514350" lvl="0" indent="-514350" algn="just">
              <a:spcAft>
                <a:spcPts val="800"/>
              </a:spcAft>
              <a:buSzPts val="1000"/>
              <a:buFont typeface="+mj-lt"/>
              <a:buAutoNum type="arabicPeriod"/>
              <a:tabLst>
                <a:tab pos="457200" algn="l"/>
              </a:tabLst>
            </a:pPr>
            <a:r>
              <a:rPr lang="es-CL" sz="3200" dirty="0">
                <a:solidFill>
                  <a:srgbClr val="000000"/>
                </a:solidFill>
                <a:effectLst/>
                <a:latin typeface="Berlin Sans FB" panose="020E0602020502020306" pitchFamily="34" charset="0"/>
                <a:ea typeface="Times New Roman" panose="02020603050405020304" pitchFamily="18" charset="0"/>
                <a:cs typeface="Helvetica" panose="020B0604020202020204" pitchFamily="34" charset="0"/>
              </a:rPr>
              <a:t>Prueba de actuador especial (por ejemplo, bloquear / desbloquear las puertas, encender la bomba de combustible, corte de combustible, bloqueo / desbloqueo de TPMS rueda, etc. </a:t>
            </a:r>
            <a:br>
              <a:rPr lang="es-CL" sz="3200" dirty="0">
                <a:solidFill>
                  <a:srgbClr val="000000"/>
                </a:solidFill>
                <a:latin typeface="Berlin Sans FB" panose="020E0602020502020306" pitchFamily="34" charset="0"/>
                <a:ea typeface="Times New Roman" panose="02020603050405020304" pitchFamily="18" charset="0"/>
                <a:cs typeface="Helvetica" panose="020B0604020202020204" pitchFamily="34" charset="0"/>
              </a:rPr>
            </a:br>
            <a:r>
              <a:rPr lang="es-CL" sz="3200" dirty="0">
                <a:solidFill>
                  <a:srgbClr val="000000"/>
                </a:solidFill>
                <a:effectLst/>
                <a:latin typeface="Berlin Sans FB" panose="020E0602020502020306" pitchFamily="34" charset="0"/>
                <a:ea typeface="Times New Roman" panose="02020603050405020304" pitchFamily="18" charset="0"/>
                <a:cs typeface="Helvetica" panose="020B0604020202020204" pitchFamily="34" charset="0"/>
              </a:rPr>
              <a:t>Todo esto depende de las opciones con la que cuenta el vehículo y el Scanner Automotriz)</a:t>
            </a:r>
            <a:endParaRPr lang="es-CL" sz="2800" dirty="0">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5CA33D78-866D-4DF2-8CA6-EB772AA8D158}"/>
              </a:ext>
            </a:extLst>
          </p:cNvPr>
          <p:cNvSpPr/>
          <p:nvPr/>
        </p:nvSpPr>
        <p:spPr>
          <a:xfrm>
            <a:off x="90435" y="3185327"/>
            <a:ext cx="11887199" cy="34365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Bef>
                <a:spcPts val="1875"/>
              </a:spcBef>
              <a:spcAft>
                <a:spcPts val="1875"/>
              </a:spcAft>
            </a:pPr>
            <a:endParaRPr lang="es-CL" sz="1800"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dirty="0">
              <a:solidFill>
                <a:srgbClr val="000000"/>
              </a:solidFill>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1800"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b="1" dirty="0">
              <a:solidFill>
                <a:srgbClr val="000000"/>
              </a:solidFill>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endParaRPr lang="es-CL" sz="2800" b="1" dirty="0">
              <a:solidFill>
                <a:srgbClr val="000000"/>
              </a:solidFill>
              <a:effectLst/>
              <a:latin typeface="Arial Black" panose="020B0A04020102020204" pitchFamily="34" charset="0"/>
              <a:ea typeface="Times New Roman" panose="02020603050405020304" pitchFamily="18" charset="0"/>
              <a:cs typeface="Helvetica" panose="020B0604020202020204" pitchFamily="34" charset="0"/>
            </a:endParaRPr>
          </a:p>
          <a:p>
            <a:pPr algn="just">
              <a:lnSpc>
                <a:spcPct val="107000"/>
              </a:lnSpc>
              <a:spcBef>
                <a:spcPts val="1875"/>
              </a:spcBef>
              <a:spcAft>
                <a:spcPts val="1875"/>
              </a:spcAft>
            </a:pPr>
            <a:r>
              <a:rPr lang="es-CL" sz="3200" b="1" dirty="0">
                <a:solidFill>
                  <a:srgbClr val="000000"/>
                </a:solidFill>
                <a:effectLst/>
                <a:ea typeface="Times New Roman" panose="02020603050405020304" pitchFamily="18" charset="0"/>
                <a:cs typeface="Helvetica" panose="020B0604020202020204" pitchFamily="34" charset="0"/>
              </a:rPr>
              <a:t>6° - Medir los valores</a:t>
            </a:r>
            <a:endParaRPr lang="es-CL" dirty="0">
              <a:effectLst/>
              <a:ea typeface="Calibri" panose="020F0502020204030204" pitchFamily="34" charset="0"/>
              <a:cs typeface="Times New Roman" panose="02020603050405020304" pitchFamily="18" charset="0"/>
            </a:endParaRPr>
          </a:p>
          <a:p>
            <a:pPr marL="342900" lvl="0" indent="-342900" algn="just">
              <a:lnSpc>
                <a:spcPts val="1950"/>
              </a:lnSpc>
              <a:spcAft>
                <a:spcPts val="800"/>
              </a:spcAft>
              <a:buSzPts val="1000"/>
              <a:buFont typeface="Symbol" panose="05050102010706020507" pitchFamily="18" charset="2"/>
              <a:buChar char=""/>
              <a:tabLst>
                <a:tab pos="457200" algn="l"/>
              </a:tabLst>
            </a:pPr>
            <a:r>
              <a:rPr lang="es-CL" sz="3200" b="1" dirty="0">
                <a:solidFill>
                  <a:srgbClr val="000000"/>
                </a:solidFill>
                <a:effectLst/>
                <a:ea typeface="Times New Roman" panose="02020603050405020304" pitchFamily="18" charset="0"/>
                <a:cs typeface="Helvetica" panose="020B0604020202020204" pitchFamily="34" charset="0"/>
              </a:rPr>
              <a:t>Una función importante para tener un conocimiento del estado del auto, es un programa de lectura de datos en directo, como sensor de oxígeno, muestra de la velocidad del motor, temperatura del refrigerante, tensión de batería, ajustes de combustible, etc. Estos valores pueden ser visualizados en un gráfico gracias al programa.</a:t>
            </a:r>
            <a:endParaRPr lang="es-CL" dirty="0">
              <a:effectLst/>
              <a:ea typeface="Calibri" panose="020F0502020204030204" pitchFamily="34" charset="0"/>
              <a:cs typeface="Times New Roman" panose="02020603050405020304" pitchFamily="18" charset="0"/>
            </a:endParaRPr>
          </a:p>
          <a:p>
            <a:pPr>
              <a:lnSpc>
                <a:spcPct val="107000"/>
              </a:lnSpc>
              <a:spcAft>
                <a:spcPts val="800"/>
              </a:spcAft>
            </a:pPr>
            <a:r>
              <a:rPr lang="es-CL" sz="24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2579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8B4428E-1348-4349-8C18-09298EB83CDF}"/>
              </a:ext>
            </a:extLst>
          </p:cNvPr>
          <p:cNvSpPr/>
          <p:nvPr/>
        </p:nvSpPr>
        <p:spPr>
          <a:xfrm>
            <a:off x="160773" y="180871"/>
            <a:ext cx="11746523" cy="34063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600" b="1" dirty="0">
              <a:effectLst/>
              <a:ea typeface="Calibri" panose="020F0502020204030204" pitchFamily="34" charset="0"/>
              <a:cs typeface="Times New Roman" panose="02020603050405020304" pitchFamily="18" charset="0"/>
            </a:endParaRPr>
          </a:p>
          <a:p>
            <a:pPr algn="just">
              <a:spcBef>
                <a:spcPts val="1875"/>
              </a:spcBef>
              <a:spcAft>
                <a:spcPts val="1875"/>
              </a:spcAft>
            </a:pPr>
            <a:endParaRPr lang="es-CL" sz="2800" b="1" dirty="0">
              <a:solidFill>
                <a:srgbClr val="000000"/>
              </a:solidFill>
              <a:ea typeface="Times New Roman" panose="02020603050405020304" pitchFamily="18" charset="0"/>
              <a:cs typeface="Helvetica" panose="020B0604020202020204" pitchFamily="34" charset="0"/>
            </a:endParaRPr>
          </a:p>
          <a:p>
            <a:pPr algn="just">
              <a:spcBef>
                <a:spcPts val="1875"/>
              </a:spcBef>
              <a:spcAft>
                <a:spcPts val="1875"/>
              </a:spcAft>
            </a:pPr>
            <a:r>
              <a:rPr lang="es-CL" sz="2800" b="1" dirty="0">
                <a:solidFill>
                  <a:srgbClr val="000000"/>
                </a:solidFill>
                <a:effectLst/>
                <a:ea typeface="Times New Roman" panose="02020603050405020304" pitchFamily="18" charset="0"/>
                <a:cs typeface="Helvetica" panose="020B0604020202020204" pitchFamily="34" charset="0"/>
              </a:rPr>
              <a:t>7° - Función de Programación y Adaptación</a:t>
            </a:r>
            <a:endParaRPr lang="es-CL" b="1" dirty="0">
              <a:effectLst/>
              <a:latin typeface="Times New Roman" panose="02020603050405020304" pitchFamily="18" charset="0"/>
              <a:ea typeface="Times New Roman" panose="02020603050405020304" pitchFamily="18" charset="0"/>
            </a:endParaRPr>
          </a:p>
          <a:p>
            <a:pPr algn="just">
              <a:spcBef>
                <a:spcPts val="1875"/>
              </a:spcBef>
              <a:spcAft>
                <a:spcPts val="1875"/>
              </a:spcAft>
            </a:pPr>
            <a:r>
              <a:rPr lang="es-CL" sz="2800" b="1" dirty="0">
                <a:solidFill>
                  <a:srgbClr val="000000"/>
                </a:solidFill>
                <a:effectLst/>
                <a:ea typeface="Times New Roman" panose="02020603050405020304" pitchFamily="18" charset="0"/>
                <a:cs typeface="Helvetica" panose="020B0604020202020204" pitchFamily="34" charset="0"/>
              </a:rPr>
              <a:t>Esta función es de mucha importancia ya que en todos los vehículos con sistemas de unidades de control, Bolsas de aire, alarmas, inmovilizadores, y algunos otros; requieren que se realice la reposición de los procedimientos de programación, se hace después de algunas reparaciones electrónica en los automóviles, o incluso después de sustituir la Unidad de Control </a:t>
            </a:r>
            <a:r>
              <a:rPr lang="es-CL" sz="2800" b="1" dirty="0" err="1">
                <a:solidFill>
                  <a:srgbClr val="000000"/>
                </a:solidFill>
                <a:effectLst/>
                <a:ea typeface="Times New Roman" panose="02020603050405020304" pitchFamily="18" charset="0"/>
                <a:cs typeface="Helvetica" panose="020B0604020202020204" pitchFamily="34" charset="0"/>
              </a:rPr>
              <a:t>Electeónico</a:t>
            </a:r>
            <a:r>
              <a:rPr lang="es-CL" sz="2800" b="1" dirty="0">
                <a:solidFill>
                  <a:srgbClr val="000000"/>
                </a:solidFill>
                <a:effectLst/>
                <a:ea typeface="Times New Roman" panose="02020603050405020304" pitchFamily="18" charset="0"/>
                <a:cs typeface="Helvetica" panose="020B0604020202020204" pitchFamily="34" charset="0"/>
              </a:rPr>
              <a:t>.</a:t>
            </a:r>
            <a:endParaRPr lang="es-CL" b="1"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AAEAC23C-E023-4371-8644-78C2EDD3F904}"/>
              </a:ext>
            </a:extLst>
          </p:cNvPr>
          <p:cNvSpPr/>
          <p:nvPr/>
        </p:nvSpPr>
        <p:spPr>
          <a:xfrm>
            <a:off x="160773" y="3587263"/>
            <a:ext cx="11746523" cy="32481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endParaRPr lang="es-CL" sz="1600" b="1" dirty="0">
              <a:solidFill>
                <a:srgbClr val="FF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dirty="0">
              <a:solidFill>
                <a:srgbClr val="FF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dirty="0">
              <a:solidFill>
                <a:srgbClr val="FF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dirty="0">
              <a:solidFill>
                <a:srgbClr val="FF0000"/>
              </a:solidFill>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s-CL" sz="1600" b="1" dirty="0">
              <a:solidFill>
                <a:srgbClr val="FF0000"/>
              </a:solidFill>
              <a:effectLst/>
              <a:latin typeface="Arial Black" panose="020B0A04020102020204" pitchFamily="34" charset="0"/>
              <a:ea typeface="Calibri" panose="020F0502020204030204" pitchFamily="34" charset="0"/>
              <a:cs typeface="Helvetica" panose="020B0604020202020204" pitchFamily="34" charset="0"/>
            </a:endParaRPr>
          </a:p>
          <a:p>
            <a:pPr>
              <a:lnSpc>
                <a:spcPct val="107000"/>
              </a:lnSpc>
              <a:spcAft>
                <a:spcPts val="800"/>
              </a:spcAft>
            </a:pPr>
            <a:br>
              <a:rPr lang="es-CL" sz="2400" b="1" dirty="0">
                <a:solidFill>
                  <a:srgbClr val="FF0000"/>
                </a:solidFill>
                <a:effectLst/>
                <a:latin typeface="Arial Black" panose="020B0A04020102020204" pitchFamily="34" charset="0"/>
                <a:ea typeface="Calibri" panose="020F0502020204030204" pitchFamily="34" charset="0"/>
                <a:cs typeface="Helvetica" panose="020B0604020202020204" pitchFamily="34" charset="0"/>
              </a:rPr>
            </a:br>
            <a:r>
              <a:rPr lang="es-CL" sz="2800" b="1" dirty="0">
                <a:solidFill>
                  <a:srgbClr val="FF0000"/>
                </a:solidFill>
                <a:effectLst/>
                <a:latin typeface="Arial Black" panose="020B0A04020102020204" pitchFamily="34" charset="0"/>
                <a:ea typeface="Calibri" panose="020F0502020204030204" pitchFamily="34" charset="0"/>
                <a:cs typeface="Helvetica" panose="020B0604020202020204" pitchFamily="34" charset="0"/>
              </a:rPr>
              <a:t>MUY  IMPORTANTE </a:t>
            </a:r>
            <a:r>
              <a:rPr lang="es-CL"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 </a:t>
            </a:r>
            <a:br>
              <a:rPr lang="es-CL"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br>
            <a:r>
              <a:rPr lang="es-CL" sz="2800" b="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Algunos scanner sólo se encargan de leer los códigos de error, lo cual no es mucho si usted no tiene el manual que dice el significado del código de error, además de no ser capaz de supervisar el funcionamiento de los sistemas, ni para simular funciones.</a:t>
            </a:r>
            <a:endParaRPr lang="es-CL" dirty="0">
              <a:effectLst/>
              <a:ea typeface="Calibri" panose="020F0502020204030204" pitchFamily="34" charset="0"/>
              <a:cs typeface="Times New Roman" panose="02020603050405020304" pitchFamily="18" charset="0"/>
            </a:endParaRPr>
          </a:p>
          <a:p>
            <a:pPr>
              <a:lnSpc>
                <a:spcPct val="107000"/>
              </a:lnSpc>
              <a:spcAft>
                <a:spcPts val="800"/>
              </a:spcAft>
            </a:pPr>
            <a:r>
              <a:rPr lang="es-CL" sz="24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4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6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633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OBDSPACE OBD2 Cable de Extensión de Un Puerto 16Pin Macho a Doble 16 pines  Hembra Conector OBD 2 OBD II de Diagnóstico Del Coche OBDII ODB2|car  diagnostic connector|obd2 extension cablediagnostic connector -">
            <a:extLst>
              <a:ext uri="{FF2B5EF4-FFF2-40B4-BE49-F238E27FC236}">
                <a16:creationId xmlns:a16="http://schemas.microsoft.com/office/drawing/2014/main" id="{96FC0691-A20C-4C7E-AA91-3620CDADA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67" y="160772"/>
            <a:ext cx="6315389" cy="631538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OBD II volkswagen Sedan">
            <a:extLst>
              <a:ext uri="{FF2B5EF4-FFF2-40B4-BE49-F238E27FC236}">
                <a16:creationId xmlns:a16="http://schemas.microsoft.com/office/drawing/2014/main" id="{4AE13E07-84CF-42C5-A156-66191A355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47335"/>
            <a:ext cx="5412311" cy="613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421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0916BD4-D301-4B1D-A98E-62BA42AC7677}"/>
              </a:ext>
            </a:extLst>
          </p:cNvPr>
          <p:cNvSpPr/>
          <p:nvPr/>
        </p:nvSpPr>
        <p:spPr>
          <a:xfrm>
            <a:off x="321547" y="100484"/>
            <a:ext cx="11666137" cy="66017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16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1600" b="1" dirty="0">
              <a:solidFill>
                <a:srgbClr val="202124"/>
              </a:solidFill>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28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endParaRPr lang="es-CL" sz="2800" b="1" dirty="0">
              <a:solidFill>
                <a:srgbClr val="202124"/>
              </a:solidFill>
              <a:latin typeface="Arial Black" panose="020B0A04020102020204" pitchFamily="34" charset="0"/>
              <a:ea typeface="Calibri" panose="020F0502020204030204" pitchFamily="34" charset="0"/>
              <a:cs typeface="Arial" panose="020B0604020202020204" pitchFamily="34" charset="0"/>
            </a:endParaRPr>
          </a:p>
          <a:p>
            <a:pPr>
              <a:lnSpc>
                <a:spcPct val="107000"/>
              </a:lnSpc>
              <a:spcAft>
                <a:spcPts val="800"/>
              </a:spcAft>
            </a:pPr>
            <a:br>
              <a:rPr lang="es-CL" sz="28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r>
              <a:rPr lang="es-CL" sz="32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APOYO  TÉCNICO  -  EL  SCANNER  AUTOMOTRIZ</a:t>
            </a: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t> </a:t>
            </a: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2"/>
              </a:rPr>
              <a:t>https://www.youtube.com/watch?v=vHQGOS3bN5I</a:t>
            </a:r>
            <a:b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3"/>
              </a:rPr>
              <a:t>https://www.youtube.com/watch?v=59dTnDVkToY</a:t>
            </a:r>
            <a:b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200" b="1" u="sng" dirty="0">
                <a:solidFill>
                  <a:srgbClr val="202124"/>
                </a:solidFill>
                <a:effectLst/>
                <a:latin typeface="Arial Black" panose="020B0A04020102020204" pitchFamily="34" charset="0"/>
                <a:ea typeface="Calibri" panose="020F0502020204030204" pitchFamily="34" charset="0"/>
                <a:cs typeface="Arial" panose="020B0604020202020204" pitchFamily="34" charset="0"/>
                <a:hlinkClick r:id="rId4"/>
              </a:rPr>
              <a:t>https://www.youtube.com/watch?v=EGiAkc1QJWk</a:t>
            </a: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32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endParaRPr lang="es-CL" sz="20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4000" b="1" dirty="0">
                <a:solidFill>
                  <a:srgbClr val="202124"/>
                </a:solidFill>
                <a:effectLst/>
                <a:latin typeface="Arial Black" panose="020B0A04020102020204" pitchFamily="34" charset="0"/>
                <a:ea typeface="Calibri" panose="020F0502020204030204" pitchFamily="34" charset="0"/>
                <a:cs typeface="Arial" panose="020B0604020202020204" pitchFamily="34" charset="0"/>
              </a:rPr>
            </a:br>
            <a:endParaRPr lang="es-CL"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32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b="1" dirty="0">
                <a:solidFill>
                  <a:srgbClr val="000000"/>
                </a:solidFill>
                <a:effectLst/>
                <a:latin typeface="Arial Black" panose="020B0A04020102020204" pitchFamily="34" charset="0"/>
                <a:ea typeface="Calibri" panose="020F0502020204030204" pitchFamily="34" charset="0"/>
                <a:cs typeface="Helvetica" panose="020B0604020202020204" pitchFamily="34" charset="0"/>
              </a:rPr>
              <a:t> </a:t>
            </a:r>
            <a:endParaRPr lang="es-CL"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CL" sz="1600" dirty="0">
                <a:effectLst/>
                <a:latin typeface="Arial Black" panose="020B0A04020102020204" pitchFamily="34" charset="0"/>
                <a:ea typeface="Calibri" panose="020F0502020204030204" pitchFamily="34" charset="0"/>
                <a:cs typeface="Times New Roman" panose="02020603050405020304" pitchFamily="18" charset="0"/>
              </a:rPr>
              <a:t>2</a:t>
            </a: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804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7D4A31-134D-40A2-A001-01C32F5E4B29}"/>
              </a:ext>
            </a:extLst>
          </p:cNvPr>
          <p:cNvSpPr/>
          <p:nvPr/>
        </p:nvSpPr>
        <p:spPr>
          <a:xfrm>
            <a:off x="452176" y="190919"/>
            <a:ext cx="11505362" cy="8239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ln w="22225">
                  <a:solidFill>
                    <a:schemeClr val="accent2"/>
                  </a:solidFill>
                  <a:prstDash val="solid"/>
                </a:ln>
                <a:solidFill>
                  <a:srgbClr val="FF0000"/>
                </a:solidFill>
              </a:rPr>
              <a:t>EL   TACÓMETRO</a:t>
            </a:r>
          </a:p>
        </p:txBody>
      </p:sp>
      <p:pic>
        <p:nvPicPr>
          <p:cNvPr id="2050" name="Picture 2" descr="Tacómetro electrónico: instalación y conexión. Instalación de un tacómetro  electrónico en un motor de carburador. Todas las sutilezas de esta acción  Cómo conectar un tacómetro deportivo">
            <a:extLst>
              <a:ext uri="{FF2B5EF4-FFF2-40B4-BE49-F238E27FC236}">
                <a16:creationId xmlns:a16="http://schemas.microsoft.com/office/drawing/2014/main" id="{4EDAEDF7-772A-4188-82C4-A9C6202BB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76" y="1014884"/>
            <a:ext cx="6557696" cy="5652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ectar TACOMETRO RPM UNIVERSAL en AUTO *Instalacion FACIL* | OrdoTunes -  YouTube">
            <a:extLst>
              <a:ext uri="{FF2B5EF4-FFF2-40B4-BE49-F238E27FC236}">
                <a16:creationId xmlns:a16="http://schemas.microsoft.com/office/drawing/2014/main" id="{FDACBF19-AD41-4496-B9FA-2602FCC1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807" y="967153"/>
            <a:ext cx="5522107" cy="547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35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B0E37-EF56-40C7-91E3-E4801CC85723}"/>
              </a:ext>
            </a:extLst>
          </p:cNvPr>
          <p:cNvSpPr/>
          <p:nvPr/>
        </p:nvSpPr>
        <p:spPr>
          <a:xfrm>
            <a:off x="190918" y="3848518"/>
            <a:ext cx="11877151" cy="28336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a:t>
            </a:r>
            <a:r>
              <a:rPr lang="es-CL" sz="5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s-CL" sz="2800" b="1" dirty="0">
                <a:solidFill>
                  <a:schemeClr val="tx1"/>
                </a:solidFill>
                <a:effectLst/>
                <a:ea typeface="Calibri" panose="020F0502020204030204" pitchFamily="34" charset="0"/>
                <a:cs typeface="Times New Roman" panose="02020603050405020304" pitchFamily="18" charset="0"/>
              </a:rPr>
              <a:t>tacómetro es un dispositivo sensor que se utiliza para medir la velocidad de rotación de un objeto, como el eje del motor de un automóvil, y normalmente se limita a instrumentos mecánicos o eléctricos. Este dispositivo indica las revoluciones por minuto (RPM) realizadas por el motor</a:t>
            </a:r>
            <a:endParaRPr lang="es-CL" sz="1100" dirty="0">
              <a:solidFill>
                <a:schemeClr val="tx1"/>
              </a:solidFill>
              <a:effectLst/>
              <a:ea typeface="Calibri" panose="020F0502020204030204" pitchFamily="34" charset="0"/>
              <a:cs typeface="Times New Roman" panose="02020603050405020304" pitchFamily="18" charset="0"/>
            </a:endParaRPr>
          </a:p>
        </p:txBody>
      </p:sp>
      <p:pic>
        <p:nvPicPr>
          <p:cNvPr id="1026" name="Picture 2" descr="Herramienta de diagnóstico automotriz OBD II - EE.UU Fotografía de stock -  Alamy">
            <a:extLst>
              <a:ext uri="{FF2B5EF4-FFF2-40B4-BE49-F238E27FC236}">
                <a16:creationId xmlns:a16="http://schemas.microsoft.com/office/drawing/2014/main" id="{41D14CC7-6A35-464B-B8B3-467FE352E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02" y="175847"/>
            <a:ext cx="4883499" cy="3591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 9 mejores scanner automotriz segunda mano brands and get free shipping  - k2fc2f3m">
            <a:extLst>
              <a:ext uri="{FF2B5EF4-FFF2-40B4-BE49-F238E27FC236}">
                <a16:creationId xmlns:a16="http://schemas.microsoft.com/office/drawing/2014/main" id="{1C5D1D19-14FF-4B77-AEEE-838A957B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469" y="307575"/>
            <a:ext cx="3436274" cy="3436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el herramienta de diagnóstico automotriz MaxiLink ML519 OBD2, escáner de  diagnóstico de coche Eobd obdii obd ii OBD 2|Lectores de código y  herramientas de escaneo| - AliExpress">
            <a:extLst>
              <a:ext uri="{FF2B5EF4-FFF2-40B4-BE49-F238E27FC236}">
                <a16:creationId xmlns:a16="http://schemas.microsoft.com/office/drawing/2014/main" id="{E80D1C8C-4759-41F0-BB13-432584E71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443" y="262093"/>
            <a:ext cx="2747388" cy="343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665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cómetro óptico y mecánico 470 Testo">
            <a:extLst>
              <a:ext uri="{FF2B5EF4-FFF2-40B4-BE49-F238E27FC236}">
                <a16:creationId xmlns:a16="http://schemas.microsoft.com/office/drawing/2014/main" id="{096CFA8B-FF98-496D-91EE-2A499A69A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52" y="317622"/>
            <a:ext cx="6209618" cy="62096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cometro Digital Para Moto ▷ 🥇 - 30% 🥇 2021">
            <a:extLst>
              <a:ext uri="{FF2B5EF4-FFF2-40B4-BE49-F238E27FC236}">
                <a16:creationId xmlns:a16="http://schemas.microsoft.com/office/drawing/2014/main" id="{3343DDC3-416A-4DA3-BFF2-2E615BA66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21" y="317621"/>
            <a:ext cx="5126857" cy="585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533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book">
            <a:extLst>
              <a:ext uri="{FF2B5EF4-FFF2-40B4-BE49-F238E27FC236}">
                <a16:creationId xmlns:a16="http://schemas.microsoft.com/office/drawing/2014/main" id="{EF451B08-2CBF-4347-A650-65C56597A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8" y="391886"/>
            <a:ext cx="6916950" cy="52975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COMETRO TACH/HOUR METER MWD 0032... - Mwd Bancos de Prueba | Facebook">
            <a:extLst>
              <a:ext uri="{FF2B5EF4-FFF2-40B4-BE49-F238E27FC236}">
                <a16:creationId xmlns:a16="http://schemas.microsoft.com/office/drawing/2014/main" id="{F75C2CA5-AE9F-4269-8F61-B2ACC1B1E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241" y="1024097"/>
            <a:ext cx="4597331" cy="451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36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álculo de relación de compresión cubicando una tapa de cilindros - YouTube">
            <a:extLst>
              <a:ext uri="{FF2B5EF4-FFF2-40B4-BE49-F238E27FC236}">
                <a16:creationId xmlns:a16="http://schemas.microsoft.com/office/drawing/2014/main" id="{54F08551-386C-4B8E-9714-E82394280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60" y="111160"/>
            <a:ext cx="11816862" cy="664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853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E6E38B0-59AC-44A7-B2BA-6C6292D8230B}"/>
              </a:ext>
            </a:extLst>
          </p:cNvPr>
          <p:cNvSpPr/>
          <p:nvPr/>
        </p:nvSpPr>
        <p:spPr>
          <a:xfrm>
            <a:off x="120580" y="3506874"/>
            <a:ext cx="11987684" cy="3225521"/>
          </a:xfrm>
          <a:prstGeom prst="rect">
            <a:avLst/>
          </a:prstGeom>
          <a:solidFill>
            <a:srgbClr val="FFFF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endParaRPr kumimoji="0" lang="es-CL" sz="3200" b="1" i="0" u="sng"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s-CL" sz="2800" b="1" i="0" u="sng"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CONEXIÓN  DEL  TACÓMETRO  AL  MOTOR</a:t>
            </a:r>
            <a:br>
              <a:rPr kumimoji="0" lang="es-CL"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s-CL" sz="2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Conecta el tacómetro a tierra. Conecta el cable de tierra del tacómetro a alguna parte del motor del auto. </a:t>
            </a:r>
            <a:endParaRPr kumimoji="0" lang="es-CL" sz="12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300"/>
              </a:spcAft>
              <a:buClrTx/>
              <a:buSzTx/>
              <a:buFontTx/>
              <a:buNone/>
              <a:tabLst/>
              <a:defRPr/>
            </a:pPr>
            <a:r>
              <a:rPr kumimoji="0" lang="es-CL" sz="2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Conecta el cable de carga del tacómetro. El cable del tacómetro debe estar alimentado a través de una arandela en el compartimiento del pasajero para llegar hasta el motor.</a:t>
            </a:r>
            <a:endParaRPr kumimoji="0" lang="es-CL" sz="12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s-CL" sz="2400" b="1"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endParaRPr kumimoji="0" lang="es-CL"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3074" name="Picture 2" descr="December 2013 | Instrumentación: Equipos y Principios">
            <a:extLst>
              <a:ext uri="{FF2B5EF4-FFF2-40B4-BE49-F238E27FC236}">
                <a16:creationId xmlns:a16="http://schemas.microsoft.com/office/drawing/2014/main" id="{52263640-54B5-4A83-8004-7C0934C45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30" y="296449"/>
            <a:ext cx="4424257" cy="3132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621C5B0-1317-493A-AACC-F19FE0A87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387" y="160332"/>
            <a:ext cx="3949002" cy="31907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cómetro fotográfico digital láser Sin contacto RPM Tach Tacómetro láser  digital Velocímetro Velocímetro Motor Herramientas para coche unifytulum  Herramientas de diagnóstico, test y medidores">
            <a:extLst>
              <a:ext uri="{FF2B5EF4-FFF2-40B4-BE49-F238E27FC236}">
                <a16:creationId xmlns:a16="http://schemas.microsoft.com/office/drawing/2014/main" id="{391F5198-B956-4379-9445-01A84E749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259" y="414692"/>
            <a:ext cx="3181611" cy="288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817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6F53AC-279B-4C7E-89F4-49E8FCF5D11B}"/>
              </a:ext>
            </a:extLst>
          </p:cNvPr>
          <p:cNvSpPr/>
          <p:nvPr/>
        </p:nvSpPr>
        <p:spPr>
          <a:xfrm>
            <a:off x="180870" y="219075"/>
            <a:ext cx="11716378" cy="6419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APOYO  TÉCNICO  -   EL  TACÓMETRO</a:t>
            </a:r>
          </a:p>
          <a:p>
            <a:pPr>
              <a:lnSpc>
                <a:spcPct val="107000"/>
              </a:lnSpc>
              <a:spcAft>
                <a:spcPts val="800"/>
              </a:spcAft>
            </a:pP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https://www.youtube.com/watch?v=_Egka7IEojY</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https://www.youtube.com/watch?v=WxMdLXCVBkQ</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36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600" dirty="0">
              <a:effectLst/>
              <a:ea typeface="Calibri" panose="020F0502020204030204" pitchFamily="34" charset="0"/>
              <a:cs typeface="Times New Roman" panose="02020603050405020304" pitchFamily="18" charset="0"/>
            </a:endParaRPr>
          </a:p>
          <a:p>
            <a:pPr>
              <a:lnSpc>
                <a:spcPct val="107000"/>
              </a:lnSpc>
              <a:spcAft>
                <a:spcPts val="800"/>
              </a:spcAft>
            </a:pPr>
            <a:r>
              <a:rPr lang="es-CL" sz="2400" b="1" dirty="0">
                <a:effectLst/>
                <a:latin typeface="Arial" panose="020B0604020202020204" pitchFamily="34" charset="0"/>
                <a:ea typeface="Calibri" panose="020F0502020204030204" pitchFamily="34" charset="0"/>
                <a:cs typeface="Times New Roman" panose="02020603050405020304" pitchFamily="18" charset="0"/>
              </a:rPr>
              <a:t> </a:t>
            </a:r>
            <a:endParaRPr lang="es-CL" sz="1100" dirty="0">
              <a:effectLst/>
              <a:ea typeface="Calibri" panose="020F0502020204030204" pitchFamily="34" charset="0"/>
              <a:cs typeface="Times New Roman" panose="02020603050405020304" pitchFamily="18" charset="0"/>
            </a:endParaRPr>
          </a:p>
          <a:p>
            <a:pPr>
              <a:lnSpc>
                <a:spcPct val="107000"/>
              </a:lnSpc>
              <a:spcAft>
                <a:spcPts val="800"/>
              </a:spcAft>
            </a:pPr>
            <a:br>
              <a:rPr lang="es-CL" sz="11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br>
            <a:endParaRPr lang="es-CL"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31931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F5D657-E182-4004-9486-518A1415FB06}"/>
              </a:ext>
            </a:extLst>
          </p:cNvPr>
          <p:cNvSpPr/>
          <p:nvPr/>
        </p:nvSpPr>
        <p:spPr>
          <a:xfrm>
            <a:off x="190918" y="140677"/>
            <a:ext cx="6119447" cy="657162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4400" b="1" u="sng" dirty="0">
                <a:solidFill>
                  <a:srgbClr val="000000"/>
                </a:solidFill>
                <a:effectLst/>
                <a:ea typeface="Calibri" panose="020F0502020204030204" pitchFamily="34" charset="0"/>
                <a:cs typeface="Times New Roman" panose="02020603050405020304" pitchFamily="18" charset="0"/>
              </a:rPr>
              <a:t>EL   VELOCÍMETRO</a:t>
            </a:r>
            <a:br>
              <a:rPr lang="es-CL" sz="4000" dirty="0">
                <a:effectLst/>
                <a:ea typeface="Calibri" panose="020F0502020204030204" pitchFamily="34" charset="0"/>
                <a:cs typeface="Times New Roman" panose="02020603050405020304" pitchFamily="18" charset="0"/>
              </a:rPr>
            </a:br>
            <a:r>
              <a:rPr lang="es-CL" sz="32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Un</a:t>
            </a:r>
            <a:r>
              <a:rPr lang="es-CL" sz="40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s-CL" sz="3600" b="1" dirty="0">
                <a:solidFill>
                  <a:schemeClr val="tx1"/>
                </a:solidFill>
                <a:effectLst/>
                <a:ea typeface="Calibri" panose="020F0502020204030204" pitchFamily="34" charset="0"/>
                <a:cs typeface="Times New Roman" panose="02020603050405020304" pitchFamily="18" charset="0"/>
              </a:rPr>
              <a:t>velocímetro</a:t>
            </a:r>
            <a:r>
              <a:rPr lang="es-CL" sz="3600" dirty="0">
                <a:solidFill>
                  <a:schemeClr val="tx1"/>
                </a:solidFill>
                <a:effectLst/>
                <a:ea typeface="Calibri" panose="020F0502020204030204" pitchFamily="34" charset="0"/>
                <a:cs typeface="Times New Roman" panose="02020603050405020304" pitchFamily="18" charset="0"/>
              </a:rPr>
              <a:t> </a:t>
            </a:r>
            <a:r>
              <a:rPr lang="es-CL" sz="3600" b="1" dirty="0">
                <a:solidFill>
                  <a:schemeClr val="tx1"/>
                </a:solidFill>
                <a:effectLst/>
                <a:ea typeface="Calibri" panose="020F0502020204030204" pitchFamily="34" charset="0"/>
                <a:cs typeface="Times New Roman" panose="02020603050405020304" pitchFamily="18" charset="0"/>
              </a:rPr>
              <a:t>es un instrumento que mide el valor de la velocidad media de un vehículo. Debido a que el intervalo en el que mide esta velocidad es generalmente muy pequeño se aproxima mucho a la magnitud, es decir, la rapidez instantánea.</a:t>
            </a:r>
            <a:endParaRPr lang="es-CL" sz="2000" b="1" dirty="0">
              <a:solidFill>
                <a:schemeClr val="tx1"/>
              </a:solidFill>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099BEB0C-5669-4F2D-A154-BBF46B5D9AEA}"/>
              </a:ext>
            </a:extLst>
          </p:cNvPr>
          <p:cNvSpPr/>
          <p:nvPr/>
        </p:nvSpPr>
        <p:spPr>
          <a:xfrm>
            <a:off x="221064" y="140677"/>
            <a:ext cx="6069204" cy="108522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5400" b="1" dirty="0">
                <a:solidFill>
                  <a:schemeClr val="tx1"/>
                </a:solidFill>
              </a:rPr>
              <a:t>EL   VELOCÍMETRO</a:t>
            </a:r>
          </a:p>
        </p:txBody>
      </p:sp>
      <p:pic>
        <p:nvPicPr>
          <p:cNvPr id="1026" name="Picture 2" descr="C-FUN Coche Pulso Kilometraje Velocímetro con Alta Viga Y Función De Señal  De Giro - 200: Amazon.es: Hogar">
            <a:extLst>
              <a:ext uri="{FF2B5EF4-FFF2-40B4-BE49-F238E27FC236}">
                <a16:creationId xmlns:a16="http://schemas.microsoft.com/office/drawing/2014/main" id="{1D09ED64-BB69-4F70-B189-A17C6BDEB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583" y="785288"/>
            <a:ext cx="5287423" cy="52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435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ómo funciona el velocímetro?">
            <a:extLst>
              <a:ext uri="{FF2B5EF4-FFF2-40B4-BE49-F238E27FC236}">
                <a16:creationId xmlns:a16="http://schemas.microsoft.com/office/drawing/2014/main" id="{9ED1B13C-49F6-4F9E-BEB1-0D51637D1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32" y="154337"/>
            <a:ext cx="6446383" cy="64574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og..cbtis 160: Sensor vss">
            <a:extLst>
              <a:ext uri="{FF2B5EF4-FFF2-40B4-BE49-F238E27FC236}">
                <a16:creationId xmlns:a16="http://schemas.microsoft.com/office/drawing/2014/main" id="{52DADB37-AAB3-480C-B6A4-6E0ED4426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247" y="154336"/>
            <a:ext cx="4812323" cy="652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598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6DACF7E-34E7-4D8B-9CB8-7F9A5F5D8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82" y="219075"/>
            <a:ext cx="11460144" cy="35289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AAE86BB-05B2-44AE-8A0E-BAF169C23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66" y="3617300"/>
            <a:ext cx="3956695" cy="30915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D352BED-8227-47A8-A5F1-715C0CA2A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709" y="3448139"/>
            <a:ext cx="5697832" cy="319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89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8443798-3FD2-4922-AEE5-B5501165BE1E}"/>
              </a:ext>
            </a:extLst>
          </p:cNvPr>
          <p:cNvSpPr/>
          <p:nvPr/>
        </p:nvSpPr>
        <p:spPr>
          <a:xfrm>
            <a:off x="80387" y="60291"/>
            <a:ext cx="6015613" cy="66922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CL" sz="2800" b="1" u="sng" dirty="0">
                <a:solidFill>
                  <a:srgbClr val="000000"/>
                </a:solidFill>
                <a:effectLst/>
                <a:ea typeface="Calibri" panose="020F0502020204030204" pitchFamily="34" charset="0"/>
                <a:cs typeface="Times New Roman" panose="02020603050405020304" pitchFamily="18" charset="0"/>
              </a:rPr>
              <a:t>EL  ODOMETRO</a:t>
            </a:r>
          </a:p>
          <a:p>
            <a:pPr>
              <a:lnSpc>
                <a:spcPct val="107000"/>
              </a:lnSpc>
              <a:spcAft>
                <a:spcPts val="800"/>
              </a:spcAft>
            </a:pPr>
            <a:br>
              <a:rPr lang="es-CL" sz="2800" b="1" u="sng" dirty="0">
                <a:solidFill>
                  <a:srgbClr val="000000"/>
                </a:solidFill>
                <a:effectLst/>
                <a:ea typeface="Calibri" panose="020F0502020204030204" pitchFamily="34" charset="0"/>
                <a:cs typeface="Times New Roman" panose="02020603050405020304" pitchFamily="18" charset="0"/>
              </a:rPr>
            </a:br>
            <a:r>
              <a:rPr lang="es-CL" sz="2400" b="1" dirty="0">
                <a:solidFill>
                  <a:srgbClr val="4D5156"/>
                </a:solidFill>
                <a:effectLst/>
                <a:latin typeface="Arial" panose="020B0604020202020204" pitchFamily="34" charset="0"/>
                <a:ea typeface="Calibri" panose="020F0502020204030204" pitchFamily="34" charset="0"/>
                <a:cs typeface="Times New Roman" panose="02020603050405020304" pitchFamily="18" charset="0"/>
              </a:rPr>
              <a:t>Un odómetro, llamado  también cuentakilómetros, es un instrumento de medición que calcula la distancia total o parcial recorrida por un objeto o cosa. En la unidad de longitud en la cual ha sido configurado.</a:t>
            </a:r>
            <a:r>
              <a:rPr lang="es-CL" sz="1200" b="1" dirty="0">
                <a:effectLst/>
                <a:ea typeface="Calibri" panose="020F0502020204030204" pitchFamily="34" charset="0"/>
                <a:cs typeface="Times New Roman" panose="02020603050405020304" pitchFamily="18" charset="0"/>
              </a:rPr>
              <a:t> </a:t>
            </a:r>
            <a:br>
              <a:rPr lang="es-CL" sz="1200" b="1" dirty="0">
                <a:effectLst/>
                <a:ea typeface="Calibri" panose="020F0502020204030204" pitchFamily="34" charset="0"/>
                <a:cs typeface="Times New Roman" panose="02020603050405020304" pitchFamily="18" charset="0"/>
              </a:rPr>
            </a:br>
            <a:r>
              <a:rPr lang="es-CL" sz="2400" b="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Un odómetro es un contador que mide la distancia que ha recorrido un automóvil. Se instala en el tablero de instrumentos en la sección del velocímetro (una ventana en su escala para una mejor percepción). El instrumento en el panel parece una ventana con números</a:t>
            </a:r>
            <a:r>
              <a:rPr lang="es-CL"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a:t>
            </a:r>
            <a:endParaRPr lang="es-CL" sz="12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CC92DE69-B1FE-4DE1-B9CE-68CC52E292F2}"/>
              </a:ext>
            </a:extLst>
          </p:cNvPr>
          <p:cNvSpPr/>
          <p:nvPr/>
        </p:nvSpPr>
        <p:spPr>
          <a:xfrm>
            <a:off x="80387" y="90435"/>
            <a:ext cx="6015613" cy="99478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6000" b="1" dirty="0">
                <a:solidFill>
                  <a:schemeClr val="tx1"/>
                </a:solidFill>
              </a:rPr>
              <a:t>EL   ODOMETRO</a:t>
            </a:r>
          </a:p>
        </p:txBody>
      </p:sp>
      <p:pic>
        <p:nvPicPr>
          <p:cNvPr id="4098" name="Picture 2" descr="Que es un odómetro y para que sirve">
            <a:extLst>
              <a:ext uri="{FF2B5EF4-FFF2-40B4-BE49-F238E27FC236}">
                <a16:creationId xmlns:a16="http://schemas.microsoft.com/office/drawing/2014/main" id="{9C9D0ACE-2F9E-4601-9A26-AC59AFCC3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835" y="803867"/>
            <a:ext cx="5606981" cy="518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83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e es un odómetro y para que sirve">
            <a:extLst>
              <a:ext uri="{FF2B5EF4-FFF2-40B4-BE49-F238E27FC236}">
                <a16:creationId xmlns:a16="http://schemas.microsoft.com/office/drawing/2014/main" id="{AD66AB93-BB8C-425A-A9AA-6882CE3D0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45" y="317098"/>
            <a:ext cx="11566700" cy="641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745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dómetro - Tipos y Usos | De Máquinas y Herramientas">
            <a:extLst>
              <a:ext uri="{FF2B5EF4-FFF2-40B4-BE49-F238E27FC236}">
                <a16:creationId xmlns:a16="http://schemas.microsoft.com/office/drawing/2014/main" id="{1311BF33-30E9-48C7-8D61-D3008C3CE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83" y="288051"/>
            <a:ext cx="11351288" cy="625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4620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1A28CD2-669D-4668-A793-845C7998B69E}"/>
              </a:ext>
            </a:extLst>
          </p:cNvPr>
          <p:cNvSpPr/>
          <p:nvPr/>
        </p:nvSpPr>
        <p:spPr>
          <a:xfrm>
            <a:off x="90435" y="100484"/>
            <a:ext cx="5546690" cy="65917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s-CL" sz="24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L" sz="2400" b="1" dirty="0">
              <a:solidFill>
                <a:srgbClr val="202124"/>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24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Un</a:t>
            </a:r>
            <a:r>
              <a:rPr lang="es-CL" sz="4400" b="1"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s-CL" sz="2800" b="1" dirty="0">
                <a:solidFill>
                  <a:schemeClr val="tx1"/>
                </a:solidFill>
                <a:effectLst/>
                <a:ea typeface="Calibri" panose="020F0502020204030204" pitchFamily="34" charset="0"/>
                <a:cs typeface="Times New Roman" panose="02020603050405020304" pitchFamily="18" charset="0"/>
              </a:rPr>
              <a:t>Horómetro es un dispositivo que registra el número de horas en que un motor o un equipo, generalmente eléctrico o mecánico ha funcionado desde la última vez que se ha inicializado el dispositivo. Estos dispositivos son utilizados para controlar las intervenciones de mantenimiento preventivo de los equipos.</a:t>
            </a:r>
            <a:endParaRPr lang="es-CL" sz="1200" dirty="0">
              <a:solidFill>
                <a:schemeClr val="tx1"/>
              </a:solidFill>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C6CCF46B-E5FE-4948-9EBD-7217A9D58FD9}"/>
              </a:ext>
            </a:extLst>
          </p:cNvPr>
          <p:cNvSpPr/>
          <p:nvPr/>
        </p:nvSpPr>
        <p:spPr>
          <a:xfrm>
            <a:off x="2903974" y="0"/>
            <a:ext cx="45719" cy="200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24157456-E7A0-43EC-8827-5AEF81CD4B1A}"/>
              </a:ext>
            </a:extLst>
          </p:cNvPr>
          <p:cNvSpPr/>
          <p:nvPr/>
        </p:nvSpPr>
        <p:spPr>
          <a:xfrm>
            <a:off x="90435" y="100485"/>
            <a:ext cx="5546690" cy="10349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b="1" dirty="0">
                <a:solidFill>
                  <a:schemeClr val="tx1"/>
                </a:solidFill>
              </a:rPr>
              <a:t>EL   HOROMETRO</a:t>
            </a:r>
          </a:p>
        </p:txBody>
      </p:sp>
      <p:pic>
        <p:nvPicPr>
          <p:cNvPr id="1026" name="Picture 2" descr="Que es Un Horómetro: Tipos, Importancia, Como Instalarlos Y Más">
            <a:extLst>
              <a:ext uri="{FF2B5EF4-FFF2-40B4-BE49-F238E27FC236}">
                <a16:creationId xmlns:a16="http://schemas.microsoft.com/office/drawing/2014/main" id="{3EC3FFDF-511B-4829-9501-A0039733E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237" y="100483"/>
            <a:ext cx="6121750" cy="34767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s que máquinas agrícolas: LOS CUENTAHORAS ¿MIDEN TODOS IGUAL?">
            <a:extLst>
              <a:ext uri="{FF2B5EF4-FFF2-40B4-BE49-F238E27FC236}">
                <a16:creationId xmlns:a16="http://schemas.microsoft.com/office/drawing/2014/main" id="{36AA53DF-912B-487A-A2D8-67A9548AC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463" y="3747281"/>
            <a:ext cx="6282524" cy="279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431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AE3E040-9D3D-4054-B7A9-3E37702E189C}"/>
              </a:ext>
            </a:extLst>
          </p:cNvPr>
          <p:cNvSpPr/>
          <p:nvPr/>
        </p:nvSpPr>
        <p:spPr>
          <a:xfrm>
            <a:off x="452176" y="271305"/>
            <a:ext cx="11505362" cy="8239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800" b="1" dirty="0">
                <a:ln w="22225">
                  <a:solidFill>
                    <a:schemeClr val="accent2"/>
                  </a:solidFill>
                  <a:prstDash val="solid"/>
                </a:ln>
                <a:solidFill>
                  <a:srgbClr val="FF0000"/>
                </a:solidFill>
              </a:rPr>
              <a:t>LA   LÁMPARA   ESTROBOSCÓPICA</a:t>
            </a:r>
          </a:p>
        </p:txBody>
      </p:sp>
      <p:pic>
        <p:nvPicPr>
          <p:cNvPr id="1026" name="Picture 2" descr="Pistola estroboscopica. Lampara para coche y moto. - BT INGENIEROS">
            <a:extLst>
              <a:ext uri="{FF2B5EF4-FFF2-40B4-BE49-F238E27FC236}">
                <a16:creationId xmlns:a16="http://schemas.microsoft.com/office/drawing/2014/main" id="{1D91C847-B665-4916-A254-B95972243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44" y="1472083"/>
            <a:ext cx="3913833" cy="3913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jores lámparas de sincronización 2020 | Modelos y Marcas">
            <a:extLst>
              <a:ext uri="{FF2B5EF4-FFF2-40B4-BE49-F238E27FC236}">
                <a16:creationId xmlns:a16="http://schemas.microsoft.com/office/drawing/2014/main" id="{CC110BDC-8335-4659-9AE5-5B003B830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259" y="1205408"/>
            <a:ext cx="6766414" cy="507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663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4405</Words>
  <Application>Microsoft Office PowerPoint</Application>
  <PresentationFormat>Panorámica</PresentationFormat>
  <Paragraphs>425</Paragraphs>
  <Slides>107</Slides>
  <Notes>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107</vt:i4>
      </vt:variant>
    </vt:vector>
  </HeadingPairs>
  <TitlesOfParts>
    <vt:vector size="119" baseType="lpstr">
      <vt:lpstr>-apple-system</vt:lpstr>
      <vt:lpstr>Arial</vt:lpstr>
      <vt:lpstr>Arial Black</vt:lpstr>
      <vt:lpstr>Berlin Sans FB</vt:lpstr>
      <vt:lpstr>Calibri</vt:lpstr>
      <vt:lpstr>Calibri Light</vt:lpstr>
      <vt:lpstr>Helvetica</vt:lpstr>
      <vt:lpstr>inherit</vt:lpstr>
      <vt:lpstr>Symbol</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Raul</dc:creator>
  <cp:lastModifiedBy>Raul</cp:lastModifiedBy>
  <cp:revision>94</cp:revision>
  <dcterms:created xsi:type="dcterms:W3CDTF">2021-04-10T16:04:55Z</dcterms:created>
  <dcterms:modified xsi:type="dcterms:W3CDTF">2022-08-24T18:30:46Z</dcterms:modified>
</cp:coreProperties>
</file>